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693" r:id="rId4"/>
  </p:sldMasterIdLst>
  <p:notesMasterIdLst>
    <p:notesMasterId r:id="rId114"/>
  </p:notesMasterIdLst>
  <p:sldIdLst>
    <p:sldId id="258" r:id="rId5"/>
    <p:sldId id="1669" r:id="rId6"/>
    <p:sldId id="1670" r:id="rId7"/>
    <p:sldId id="1690" r:id="rId8"/>
    <p:sldId id="376" r:id="rId9"/>
    <p:sldId id="320" r:id="rId10"/>
    <p:sldId id="1672" r:id="rId11"/>
    <p:sldId id="1676" r:id="rId12"/>
    <p:sldId id="1675" r:id="rId13"/>
    <p:sldId id="1685" r:id="rId14"/>
    <p:sldId id="1686" r:id="rId15"/>
    <p:sldId id="1697" r:id="rId16"/>
    <p:sldId id="1687" r:id="rId17"/>
    <p:sldId id="1698" r:id="rId18"/>
    <p:sldId id="1699" r:id="rId19"/>
    <p:sldId id="377" r:id="rId20"/>
    <p:sldId id="378" r:id="rId21"/>
    <p:sldId id="379" r:id="rId22"/>
    <p:sldId id="380" r:id="rId23"/>
    <p:sldId id="1673" r:id="rId24"/>
    <p:sldId id="1677" r:id="rId25"/>
    <p:sldId id="382" r:id="rId26"/>
    <p:sldId id="1674" r:id="rId27"/>
    <p:sldId id="383" r:id="rId28"/>
    <p:sldId id="384" r:id="rId29"/>
    <p:sldId id="385" r:id="rId30"/>
    <p:sldId id="386" r:id="rId31"/>
    <p:sldId id="387" r:id="rId32"/>
    <p:sldId id="1691" r:id="rId33"/>
    <p:sldId id="1692" r:id="rId34"/>
    <p:sldId id="1693" r:id="rId35"/>
    <p:sldId id="326" r:id="rId36"/>
    <p:sldId id="388" r:id="rId37"/>
    <p:sldId id="1678"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1701" r:id="rId53"/>
    <p:sldId id="406" r:id="rId54"/>
    <p:sldId id="407" r:id="rId55"/>
    <p:sldId id="408" r:id="rId56"/>
    <p:sldId id="409" r:id="rId57"/>
    <p:sldId id="410" r:id="rId58"/>
    <p:sldId id="411" r:id="rId59"/>
    <p:sldId id="1704" r:id="rId60"/>
    <p:sldId id="412" r:id="rId61"/>
    <p:sldId id="413" r:id="rId62"/>
    <p:sldId id="414" r:id="rId63"/>
    <p:sldId id="415" r:id="rId64"/>
    <p:sldId id="416" r:id="rId65"/>
    <p:sldId id="417" r:id="rId66"/>
    <p:sldId id="418" r:id="rId67"/>
    <p:sldId id="419" r:id="rId68"/>
    <p:sldId id="420" r:id="rId69"/>
    <p:sldId id="1703" r:id="rId70"/>
    <p:sldId id="421" r:id="rId71"/>
    <p:sldId id="422" r:id="rId72"/>
    <p:sldId id="423" r:id="rId73"/>
    <p:sldId id="424" r:id="rId74"/>
    <p:sldId id="425" r:id="rId75"/>
    <p:sldId id="426" r:id="rId76"/>
    <p:sldId id="427" r:id="rId77"/>
    <p:sldId id="428" r:id="rId78"/>
    <p:sldId id="429" r:id="rId79"/>
    <p:sldId id="430" r:id="rId80"/>
    <p:sldId id="431" r:id="rId81"/>
    <p:sldId id="432" r:id="rId82"/>
    <p:sldId id="433" r:id="rId83"/>
    <p:sldId id="434" r:id="rId84"/>
    <p:sldId id="435" r:id="rId85"/>
    <p:sldId id="436" r:id="rId86"/>
    <p:sldId id="437" r:id="rId87"/>
    <p:sldId id="438" r:id="rId88"/>
    <p:sldId id="283"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1695" r:id="rId105"/>
    <p:sldId id="1696" r:id="rId106"/>
    <p:sldId id="327" r:id="rId107"/>
    <p:sldId id="1681" r:id="rId108"/>
    <p:sldId id="1682" r:id="rId109"/>
    <p:sldId id="1684" r:id="rId110"/>
    <p:sldId id="1688" r:id="rId111"/>
    <p:sldId id="1694" r:id="rId112"/>
    <p:sldId id="277" r:id="rId1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a Yang" initials="hY" lastIdx="2" clrIdx="0"/>
  <p:cmAuthor id="2" name="Stephanie" initials="S"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5B3E"/>
    <a:srgbClr val="660066"/>
    <a:srgbClr val="99FF99"/>
    <a:srgbClr val="FFCCCC"/>
    <a:srgbClr val="008000"/>
    <a:srgbClr val="FF6600"/>
    <a:srgbClr val="F29A5B"/>
    <a:srgbClr val="B09277"/>
    <a:srgbClr val="A5C0A4"/>
    <a:srgbClr val="C8D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03" autoAdjust="0"/>
    <p:restoredTop sz="93801" autoAdjust="0"/>
  </p:normalViewPr>
  <p:slideViewPr>
    <p:cSldViewPr snapToGrid="0" showGuides="1">
      <p:cViewPr>
        <p:scale>
          <a:sx n="121" d="100"/>
          <a:sy n="121" d="100"/>
        </p:scale>
        <p:origin x="-150"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3068A-753F-47ED-95DE-D06E5578E574}" type="datetimeFigureOut">
              <a:rPr lang="zh-CN" altLang="en-US" smtClean="0"/>
              <a:pPr/>
              <a:t>2020/8/27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F164E-D685-493E-AF07-0CE742DE1FDD}" type="slidenum">
              <a:rPr lang="zh-CN" altLang="en-US" smtClean="0"/>
              <a:pPr/>
              <a:t>‹#›</a:t>
            </a:fld>
            <a:endParaRPr lang="zh-CN" altLang="en-US"/>
          </a:p>
        </p:txBody>
      </p:sp>
    </p:spTree>
    <p:extLst>
      <p:ext uri="{BB962C8B-B14F-4D97-AF65-F5344CB8AC3E}">
        <p14:creationId xmlns:p14="http://schemas.microsoft.com/office/powerpoint/2010/main" val="335753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500439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419892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90627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21210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718829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60777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342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79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22</a:t>
            </a:fld>
            <a:endParaRPr lang="zh-CN" altLang="en-US"/>
          </a:p>
        </p:txBody>
      </p:sp>
    </p:spTree>
    <p:extLst>
      <p:ext uri="{BB962C8B-B14F-4D97-AF65-F5344CB8AC3E}">
        <p14:creationId xmlns:p14="http://schemas.microsoft.com/office/powerpoint/2010/main" val="2745727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218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a:extLst>
              <a:ext uri="{FF2B5EF4-FFF2-40B4-BE49-F238E27FC236}">
                <a16:creationId xmlns:a16="http://schemas.microsoft.com/office/drawing/2014/main" xmlns="" id="{D13BC824-D25B-4792-846C-840B06FD9BD9}"/>
              </a:ext>
            </a:extLst>
          </p:cNvPr>
          <p:cNvSpPr>
            <a:spLocks noGrp="1" noRot="1" noChangeAspect="1" noChangeArrowheads="1" noTextEdit="1"/>
          </p:cNvSpPr>
          <p:nvPr>
            <p:ph type="sldImg"/>
          </p:nvPr>
        </p:nvSpPr>
        <p:spPr>
          <a:ln/>
        </p:spPr>
      </p:sp>
      <p:sp>
        <p:nvSpPr>
          <p:cNvPr id="22531" name="備忘稿版面配置區 2">
            <a:extLst>
              <a:ext uri="{FF2B5EF4-FFF2-40B4-BE49-F238E27FC236}">
                <a16:creationId xmlns:a16="http://schemas.microsoft.com/office/drawing/2014/main" xmlns="" id="{C5E32520-0C03-4E5F-B353-F4255076C6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2532" name="投影片編號版面配置區 3">
            <a:extLst>
              <a:ext uri="{FF2B5EF4-FFF2-40B4-BE49-F238E27FC236}">
                <a16:creationId xmlns:a16="http://schemas.microsoft.com/office/drawing/2014/main" xmlns="" id="{877CC9E1-0014-4B72-9F82-0D41441FCB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09751D-3102-4C12-87B6-E4BF2E1061D6}"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B4A4102B-904A-41B2-A5D3-3F2FC03D9A1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676643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a:extLst>
              <a:ext uri="{FF2B5EF4-FFF2-40B4-BE49-F238E27FC236}">
                <a16:creationId xmlns:a16="http://schemas.microsoft.com/office/drawing/2014/main" xmlns="" id="{9E9CC751-FF87-4EDA-AEFB-34CE734A02D3}"/>
              </a:ext>
            </a:extLst>
          </p:cNvPr>
          <p:cNvSpPr>
            <a:spLocks noGrp="1" noRot="1" noChangeAspect="1" noChangeArrowheads="1" noTextEdit="1"/>
          </p:cNvSpPr>
          <p:nvPr>
            <p:ph type="sldImg"/>
          </p:nvPr>
        </p:nvSpPr>
        <p:spPr>
          <a:ln/>
        </p:spPr>
      </p:sp>
      <p:sp>
        <p:nvSpPr>
          <p:cNvPr id="24579" name="備忘稿版面配置區 2">
            <a:extLst>
              <a:ext uri="{FF2B5EF4-FFF2-40B4-BE49-F238E27FC236}">
                <a16:creationId xmlns:a16="http://schemas.microsoft.com/office/drawing/2014/main" xmlns="" id="{06394B06-4654-413C-95A6-4BD5E16DBC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4580" name="投影片編號版面配置區 3">
            <a:extLst>
              <a:ext uri="{FF2B5EF4-FFF2-40B4-BE49-F238E27FC236}">
                <a16:creationId xmlns:a16="http://schemas.microsoft.com/office/drawing/2014/main" xmlns="" id="{04013879-8AD7-472C-905C-14A90788E9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A9A322-EA8E-48E7-BF85-B97E57777B2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CCF6EF03-4320-4423-AC1F-51438127D9A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a:extLst>
              <a:ext uri="{FF2B5EF4-FFF2-40B4-BE49-F238E27FC236}">
                <a16:creationId xmlns:a16="http://schemas.microsoft.com/office/drawing/2014/main" xmlns="" id="{35D7195B-6967-4E01-8B55-55D95F725552}"/>
              </a:ext>
            </a:extLst>
          </p:cNvPr>
          <p:cNvSpPr>
            <a:spLocks noGrp="1" noRot="1" noChangeAspect="1" noChangeArrowheads="1" noTextEdit="1"/>
          </p:cNvSpPr>
          <p:nvPr>
            <p:ph type="sldImg"/>
          </p:nvPr>
        </p:nvSpPr>
        <p:spPr>
          <a:ln/>
        </p:spPr>
      </p:sp>
      <p:sp>
        <p:nvSpPr>
          <p:cNvPr id="26627" name="備忘稿版面配置區 2">
            <a:extLst>
              <a:ext uri="{FF2B5EF4-FFF2-40B4-BE49-F238E27FC236}">
                <a16:creationId xmlns:a16="http://schemas.microsoft.com/office/drawing/2014/main" xmlns="" id="{0F7A7E6C-8C0C-497F-A622-E9AA4901B0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6628" name="投影片編號版面配置區 3">
            <a:extLst>
              <a:ext uri="{FF2B5EF4-FFF2-40B4-BE49-F238E27FC236}">
                <a16:creationId xmlns:a16="http://schemas.microsoft.com/office/drawing/2014/main" xmlns="" id="{22CF938F-54A9-453A-8C7B-7EDB7E10FD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88E478-E4C6-448B-B015-EFB0F3EC8A15}"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6A2206EE-7184-4F25-B051-E07AF341219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a:extLst>
              <a:ext uri="{FF2B5EF4-FFF2-40B4-BE49-F238E27FC236}">
                <a16:creationId xmlns:a16="http://schemas.microsoft.com/office/drawing/2014/main" xmlns="" id="{C9E3FCD1-7EFB-4B0C-B55A-2A31C5C33D8A}"/>
              </a:ext>
            </a:extLst>
          </p:cNvPr>
          <p:cNvSpPr>
            <a:spLocks noGrp="1" noRot="1" noChangeAspect="1" noChangeArrowheads="1" noTextEdit="1"/>
          </p:cNvSpPr>
          <p:nvPr>
            <p:ph type="sldImg"/>
          </p:nvPr>
        </p:nvSpPr>
        <p:spPr>
          <a:ln/>
        </p:spPr>
      </p:sp>
      <p:sp>
        <p:nvSpPr>
          <p:cNvPr id="29699" name="備忘稿版面配置區 2">
            <a:extLst>
              <a:ext uri="{FF2B5EF4-FFF2-40B4-BE49-F238E27FC236}">
                <a16:creationId xmlns:a16="http://schemas.microsoft.com/office/drawing/2014/main" xmlns="" id="{952A76FF-8944-4D9B-BA97-7DAEFD6D4C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4" name="頁首版面配置區 3">
            <a:extLst>
              <a:ext uri="{FF2B5EF4-FFF2-40B4-BE49-F238E27FC236}">
                <a16:creationId xmlns:a16="http://schemas.microsoft.com/office/drawing/2014/main" xmlns="" id="{7A07842D-182B-401F-9EC4-C5B3E6AB24B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
        <p:nvSpPr>
          <p:cNvPr id="29701" name="投影片編號版面配置區 4">
            <a:extLst>
              <a:ext uri="{FF2B5EF4-FFF2-40B4-BE49-F238E27FC236}">
                <a16:creationId xmlns:a16="http://schemas.microsoft.com/office/drawing/2014/main" xmlns="" id="{4D87D434-B4CA-4573-A726-545B851399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79D92C-1A48-4A76-B7A8-8F8BDE2B6E5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763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963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36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otes Placeholder 2">
            <a:extLst>
              <a:ext uri="{FF2B5EF4-FFF2-40B4-BE49-F238E27FC236}">
                <a16:creationId xmlns:a16="http://schemas.microsoft.com/office/drawing/2014/main" xmlns="" id="{BAE55714-5AE7-4202-914C-FABA8F2C0D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None/>
            </a:pPr>
            <a:endParaRPr lang="zh-TW" altLang="en-US">
              <a:latin typeface="微軟正黑體" panose="020B0604030504040204" pitchFamily="34" charset="-120"/>
              <a:ea typeface="微軟正黑體" panose="020B0604030504040204" pitchFamily="34" charset="-120"/>
              <a:cs typeface="Microsoft Himalaya" panose="01010100010101010101" pitchFamily="2" charset="0"/>
            </a:endParaRPr>
          </a:p>
        </p:txBody>
      </p:sp>
      <p:sp>
        <p:nvSpPr>
          <p:cNvPr id="31747" name="Slide Image Placeholder 5">
            <a:extLst>
              <a:ext uri="{FF2B5EF4-FFF2-40B4-BE49-F238E27FC236}">
                <a16:creationId xmlns:a16="http://schemas.microsoft.com/office/drawing/2014/main" xmlns="" id="{66A76C2D-8E53-4E2A-96F9-9CDF209F60C1}"/>
              </a:ext>
            </a:extLst>
          </p:cNvPr>
          <p:cNvSpPr>
            <a:spLocks noGrp="1" noRot="1" noChangeAspect="1" noChangeArrowheads="1" noTextEdit="1"/>
          </p:cNvSpPr>
          <p:nvPr>
            <p:ph type="sldImg"/>
          </p:nvPr>
        </p:nvSpPr>
        <p:spPr>
          <a:xfrm>
            <a:off x="9525" y="460375"/>
            <a:ext cx="4192588" cy="2359025"/>
          </a:xfr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34</a:t>
            </a:fld>
            <a:endParaRPr lang="zh-CN" altLang="en-US"/>
          </a:p>
        </p:txBody>
      </p:sp>
    </p:spTree>
    <p:extLst>
      <p:ext uri="{BB962C8B-B14F-4D97-AF65-F5344CB8AC3E}">
        <p14:creationId xmlns:p14="http://schemas.microsoft.com/office/powerpoint/2010/main" val="1459917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a:extLst>
              <a:ext uri="{FF2B5EF4-FFF2-40B4-BE49-F238E27FC236}">
                <a16:creationId xmlns:a16="http://schemas.microsoft.com/office/drawing/2014/main" xmlns="" id="{4FDEE5E4-242A-46DB-AB76-476C3C4D18B6}"/>
              </a:ext>
            </a:extLst>
          </p:cNvPr>
          <p:cNvSpPr>
            <a:spLocks noGrp="1" noRot="1" noChangeAspect="1" noChangeArrowheads="1" noTextEdit="1"/>
          </p:cNvSpPr>
          <p:nvPr>
            <p:ph type="sldImg"/>
          </p:nvPr>
        </p:nvSpPr>
        <p:spPr>
          <a:ln/>
        </p:spPr>
      </p:sp>
      <p:sp>
        <p:nvSpPr>
          <p:cNvPr id="37891" name="備忘稿版面配置區 2">
            <a:extLst>
              <a:ext uri="{FF2B5EF4-FFF2-40B4-BE49-F238E27FC236}">
                <a16:creationId xmlns:a16="http://schemas.microsoft.com/office/drawing/2014/main" xmlns="" id="{6DF01CED-4076-4465-BC32-3A379382E2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37892" name="投影片編號版面配置區 3">
            <a:extLst>
              <a:ext uri="{FF2B5EF4-FFF2-40B4-BE49-F238E27FC236}">
                <a16:creationId xmlns:a16="http://schemas.microsoft.com/office/drawing/2014/main" xmlns="" id="{AB09C690-068E-4824-9D54-BF6D23E94C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B344A9-F36D-48B4-BB2D-76D146929A14}"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50EBEE30-C366-4A07-97E2-71BF1D3E477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a:extLst>
              <a:ext uri="{FF2B5EF4-FFF2-40B4-BE49-F238E27FC236}">
                <a16:creationId xmlns:a16="http://schemas.microsoft.com/office/drawing/2014/main" xmlns="" id="{E20EB483-4491-4450-AE64-E9EE65241510}"/>
              </a:ext>
            </a:extLst>
          </p:cNvPr>
          <p:cNvSpPr>
            <a:spLocks noGrp="1" noRot="1" noChangeAspect="1" noChangeArrowheads="1" noTextEdit="1"/>
          </p:cNvSpPr>
          <p:nvPr>
            <p:ph type="sldImg"/>
          </p:nvPr>
        </p:nvSpPr>
        <p:spPr>
          <a:ln/>
        </p:spPr>
      </p:sp>
      <p:sp>
        <p:nvSpPr>
          <p:cNvPr id="39939" name="備忘稿版面配置區 2">
            <a:extLst>
              <a:ext uri="{FF2B5EF4-FFF2-40B4-BE49-F238E27FC236}">
                <a16:creationId xmlns:a16="http://schemas.microsoft.com/office/drawing/2014/main" xmlns="" id="{E6F13335-76DC-45A5-93A9-4D01243504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39940" name="投影片編號版面配置區 3">
            <a:extLst>
              <a:ext uri="{FF2B5EF4-FFF2-40B4-BE49-F238E27FC236}">
                <a16:creationId xmlns:a16="http://schemas.microsoft.com/office/drawing/2014/main" xmlns="" id="{9DA94D18-5ECA-4E91-A32A-FE6198FCD9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98DC71-23AC-4183-9129-1B6CACBF09F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E79B578F-546A-4C7B-969B-DA4BCE1F362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20353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a:extLst>
              <a:ext uri="{FF2B5EF4-FFF2-40B4-BE49-F238E27FC236}">
                <a16:creationId xmlns:a16="http://schemas.microsoft.com/office/drawing/2014/main" xmlns="" id="{878CAE63-3FD4-465B-8D79-10EC665C54C4}"/>
              </a:ext>
            </a:extLst>
          </p:cNvPr>
          <p:cNvSpPr>
            <a:spLocks noGrp="1" noRot="1" noChangeAspect="1" noChangeArrowheads="1" noTextEdit="1"/>
          </p:cNvSpPr>
          <p:nvPr>
            <p:ph type="sldImg"/>
          </p:nvPr>
        </p:nvSpPr>
        <p:spPr>
          <a:ln/>
        </p:spPr>
      </p:sp>
      <p:sp>
        <p:nvSpPr>
          <p:cNvPr id="41987" name="備忘稿版面配置區 2">
            <a:extLst>
              <a:ext uri="{FF2B5EF4-FFF2-40B4-BE49-F238E27FC236}">
                <a16:creationId xmlns:a16="http://schemas.microsoft.com/office/drawing/2014/main" xmlns="" id="{1A3611B8-3B94-4715-81CC-E94D1425BD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41988" name="投影片編號版面配置區 3">
            <a:extLst>
              <a:ext uri="{FF2B5EF4-FFF2-40B4-BE49-F238E27FC236}">
                <a16:creationId xmlns:a16="http://schemas.microsoft.com/office/drawing/2014/main" xmlns="" id="{65613B1E-B969-44DA-9102-37A5D9491C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AD22FA-0FAB-4CFE-BD1A-6B939FD531D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9608D594-6916-404D-AAE6-D9769ADE72E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a:extLst>
              <a:ext uri="{FF2B5EF4-FFF2-40B4-BE49-F238E27FC236}">
                <a16:creationId xmlns:a16="http://schemas.microsoft.com/office/drawing/2014/main" xmlns="" id="{6EBFBDAB-C3A6-4A0B-88F9-41A16BD50EAB}"/>
              </a:ext>
            </a:extLst>
          </p:cNvPr>
          <p:cNvSpPr>
            <a:spLocks noGrp="1" noRot="1" noChangeAspect="1" noChangeArrowheads="1" noTextEdit="1"/>
          </p:cNvSpPr>
          <p:nvPr>
            <p:ph type="sldImg"/>
          </p:nvPr>
        </p:nvSpPr>
        <p:spPr>
          <a:ln/>
        </p:spPr>
      </p:sp>
      <p:sp>
        <p:nvSpPr>
          <p:cNvPr id="44035" name="備忘稿版面配置區 2">
            <a:extLst>
              <a:ext uri="{FF2B5EF4-FFF2-40B4-BE49-F238E27FC236}">
                <a16:creationId xmlns:a16="http://schemas.microsoft.com/office/drawing/2014/main" xmlns="" id="{9DA62AB1-FDD3-4B4A-8692-C136BE2C92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44036" name="投影片編號版面配置區 3">
            <a:extLst>
              <a:ext uri="{FF2B5EF4-FFF2-40B4-BE49-F238E27FC236}">
                <a16:creationId xmlns:a16="http://schemas.microsoft.com/office/drawing/2014/main" xmlns="" id="{0B118E25-A9C4-480C-B833-AD5D10D9A5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320B5B-9A16-4475-B9D9-BB7B2166027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13DB7D3A-08CC-4C4F-9DCD-74428946967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otes Placeholder 2">
            <a:extLst>
              <a:ext uri="{FF2B5EF4-FFF2-40B4-BE49-F238E27FC236}">
                <a16:creationId xmlns:a16="http://schemas.microsoft.com/office/drawing/2014/main" xmlns="" id="{30C052B3-89E6-4DB6-BA69-D504A5364B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None/>
            </a:pPr>
            <a:endParaRPr lang="zh-TW" altLang="en-US">
              <a:latin typeface="微軟正黑體" panose="020B0604030504040204" pitchFamily="34" charset="-120"/>
              <a:ea typeface="微軟正黑體" panose="020B0604030504040204" pitchFamily="34" charset="-120"/>
              <a:cs typeface="Microsoft Himalaya" panose="01010100010101010101" pitchFamily="2" charset="0"/>
            </a:endParaRPr>
          </a:p>
        </p:txBody>
      </p:sp>
      <p:sp>
        <p:nvSpPr>
          <p:cNvPr id="46083" name="Slide Image Placeholder 5">
            <a:extLst>
              <a:ext uri="{FF2B5EF4-FFF2-40B4-BE49-F238E27FC236}">
                <a16:creationId xmlns:a16="http://schemas.microsoft.com/office/drawing/2014/main" xmlns="" id="{A41170D9-3C8E-46DA-AB4B-D10B32B54784}"/>
              </a:ext>
            </a:extLst>
          </p:cNvPr>
          <p:cNvSpPr>
            <a:spLocks noGrp="1" noRot="1" noChangeAspect="1" noChangeArrowheads="1" noTextEdit="1"/>
          </p:cNvSpPr>
          <p:nvPr>
            <p:ph type="sldImg"/>
          </p:nvPr>
        </p:nvSpPr>
        <p:spPr>
          <a:xfrm>
            <a:off x="9525" y="460375"/>
            <a:ext cx="4192588" cy="2359025"/>
          </a:xfr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a:extLst>
              <a:ext uri="{FF2B5EF4-FFF2-40B4-BE49-F238E27FC236}">
                <a16:creationId xmlns:a16="http://schemas.microsoft.com/office/drawing/2014/main" xmlns="" id="{1F3F5285-7B7D-4D49-A604-6C1726435935}"/>
              </a:ext>
            </a:extLst>
          </p:cNvPr>
          <p:cNvSpPr>
            <a:spLocks noGrp="1" noRot="1" noChangeAspect="1" noChangeArrowheads="1" noTextEdit="1"/>
          </p:cNvSpPr>
          <p:nvPr>
            <p:ph type="sldImg"/>
          </p:nvPr>
        </p:nvSpPr>
        <p:spPr>
          <a:ln/>
        </p:spPr>
      </p:sp>
      <p:sp>
        <p:nvSpPr>
          <p:cNvPr id="48131" name="備忘稿版面配置區 2">
            <a:extLst>
              <a:ext uri="{FF2B5EF4-FFF2-40B4-BE49-F238E27FC236}">
                <a16:creationId xmlns:a16="http://schemas.microsoft.com/office/drawing/2014/main" xmlns="" id="{77D58D98-A81F-43E2-98CE-BBFD2E2931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48132" name="投影片編號版面配置區 3">
            <a:extLst>
              <a:ext uri="{FF2B5EF4-FFF2-40B4-BE49-F238E27FC236}">
                <a16:creationId xmlns:a16="http://schemas.microsoft.com/office/drawing/2014/main" xmlns="" id="{A6EAA20D-8DA4-4D77-A814-926B809BC3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B738D-C8CD-42D9-9270-E4FF2CAF40F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B9264A39-F840-4E0B-8773-4206A14B291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a:extLst>
              <a:ext uri="{FF2B5EF4-FFF2-40B4-BE49-F238E27FC236}">
                <a16:creationId xmlns:a16="http://schemas.microsoft.com/office/drawing/2014/main" xmlns="" id="{4E5DC79A-65E1-429A-B538-A10A2D8BA35F}"/>
              </a:ext>
            </a:extLst>
          </p:cNvPr>
          <p:cNvSpPr>
            <a:spLocks noGrp="1" noRot="1" noChangeAspect="1" noChangeArrowheads="1" noTextEdit="1"/>
          </p:cNvSpPr>
          <p:nvPr>
            <p:ph type="sldImg"/>
          </p:nvPr>
        </p:nvSpPr>
        <p:spPr>
          <a:ln/>
        </p:spPr>
      </p:sp>
      <p:sp>
        <p:nvSpPr>
          <p:cNvPr id="50179" name="備忘稿版面配置區 2">
            <a:extLst>
              <a:ext uri="{FF2B5EF4-FFF2-40B4-BE49-F238E27FC236}">
                <a16:creationId xmlns:a16="http://schemas.microsoft.com/office/drawing/2014/main" xmlns="" id="{0041FC18-1585-44C6-9498-B914779A1A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50180" name="投影片編號版面配置區 3">
            <a:extLst>
              <a:ext uri="{FF2B5EF4-FFF2-40B4-BE49-F238E27FC236}">
                <a16:creationId xmlns:a16="http://schemas.microsoft.com/office/drawing/2014/main" xmlns="" id="{2B78157E-20C2-405F-B703-E3E156DC7E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931F4F-D566-416D-BBFA-5980ED537A0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481FF35F-52FE-47D9-A36B-A78F7D2C0AA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a:extLst>
              <a:ext uri="{FF2B5EF4-FFF2-40B4-BE49-F238E27FC236}">
                <a16:creationId xmlns:a16="http://schemas.microsoft.com/office/drawing/2014/main" xmlns="" id="{17359876-97F0-45D1-AEB4-E8ED010D53F0}"/>
              </a:ext>
            </a:extLst>
          </p:cNvPr>
          <p:cNvSpPr>
            <a:spLocks noGrp="1" noRot="1" noChangeAspect="1" noChangeArrowheads="1" noTextEdit="1"/>
          </p:cNvSpPr>
          <p:nvPr>
            <p:ph type="sldImg"/>
          </p:nvPr>
        </p:nvSpPr>
        <p:spPr>
          <a:ln/>
        </p:spPr>
      </p:sp>
      <p:sp>
        <p:nvSpPr>
          <p:cNvPr id="52227" name="備忘稿版面配置區 2">
            <a:extLst>
              <a:ext uri="{FF2B5EF4-FFF2-40B4-BE49-F238E27FC236}">
                <a16:creationId xmlns:a16="http://schemas.microsoft.com/office/drawing/2014/main" xmlns="" id="{D91E9DC4-2360-409E-A1C8-2A749D50CC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52228" name="投影片編號版面配置區 3">
            <a:extLst>
              <a:ext uri="{FF2B5EF4-FFF2-40B4-BE49-F238E27FC236}">
                <a16:creationId xmlns:a16="http://schemas.microsoft.com/office/drawing/2014/main" xmlns="" id="{281485EC-09C8-4F59-BC52-98A59F08F5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56215F-9020-4F6B-BD84-3340347C486A}"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884A03E2-1798-42B1-84A4-6C8A8E8A8E0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a:extLst>
              <a:ext uri="{FF2B5EF4-FFF2-40B4-BE49-F238E27FC236}">
                <a16:creationId xmlns:a16="http://schemas.microsoft.com/office/drawing/2014/main" xmlns="" id="{871C7BAB-19F1-4365-9F49-F7DFC807ED96}"/>
              </a:ext>
            </a:extLst>
          </p:cNvPr>
          <p:cNvSpPr>
            <a:spLocks noGrp="1" noRot="1" noChangeAspect="1" noChangeArrowheads="1" noTextEdit="1"/>
          </p:cNvSpPr>
          <p:nvPr>
            <p:ph type="sldImg"/>
          </p:nvPr>
        </p:nvSpPr>
        <p:spPr>
          <a:ln/>
        </p:spPr>
      </p:sp>
      <p:sp>
        <p:nvSpPr>
          <p:cNvPr id="54275" name="備忘稿版面配置區 2">
            <a:extLst>
              <a:ext uri="{FF2B5EF4-FFF2-40B4-BE49-F238E27FC236}">
                <a16:creationId xmlns:a16="http://schemas.microsoft.com/office/drawing/2014/main" xmlns="" id="{05080392-B981-4BB5-91C6-A22DB4BD44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54276" name="投影片編號版面配置區 3">
            <a:extLst>
              <a:ext uri="{FF2B5EF4-FFF2-40B4-BE49-F238E27FC236}">
                <a16:creationId xmlns:a16="http://schemas.microsoft.com/office/drawing/2014/main" xmlns="" id="{0EA50AA2-FF25-497A-99BE-5A7405BD33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842CF-48FC-48BE-A29A-927A525FDA45}"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50539FB6-E1A6-407B-9196-31542011234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a:extLst>
              <a:ext uri="{FF2B5EF4-FFF2-40B4-BE49-F238E27FC236}">
                <a16:creationId xmlns:a16="http://schemas.microsoft.com/office/drawing/2014/main" xmlns="" id="{80346D22-DEF2-4DC1-871C-A99A2BEE70EE}"/>
              </a:ext>
            </a:extLst>
          </p:cNvPr>
          <p:cNvSpPr>
            <a:spLocks noGrp="1" noRot="1" noChangeAspect="1" noChangeArrowheads="1" noTextEdit="1"/>
          </p:cNvSpPr>
          <p:nvPr>
            <p:ph type="sldImg"/>
          </p:nvPr>
        </p:nvSpPr>
        <p:spPr>
          <a:ln/>
        </p:spPr>
      </p:sp>
      <p:sp>
        <p:nvSpPr>
          <p:cNvPr id="56323" name="備忘稿版面配置區 2">
            <a:extLst>
              <a:ext uri="{FF2B5EF4-FFF2-40B4-BE49-F238E27FC236}">
                <a16:creationId xmlns:a16="http://schemas.microsoft.com/office/drawing/2014/main" xmlns="" id="{251CE042-17DA-4817-945A-DA6AC07614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56324" name="投影片編號版面配置區 3">
            <a:extLst>
              <a:ext uri="{FF2B5EF4-FFF2-40B4-BE49-F238E27FC236}">
                <a16:creationId xmlns:a16="http://schemas.microsoft.com/office/drawing/2014/main" xmlns="" id="{08D36AB3-23D2-4B8F-B2BB-01CA0409C4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B7457-04A2-4365-83D3-D2D413252BA6}"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5E2A176A-264A-4A3C-8931-E4505BDE6F76}"/>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a:extLst>
              <a:ext uri="{FF2B5EF4-FFF2-40B4-BE49-F238E27FC236}">
                <a16:creationId xmlns:a16="http://schemas.microsoft.com/office/drawing/2014/main" xmlns="" id="{1CA5F951-BF2E-40B2-9ECF-5EA7F57616D0}"/>
              </a:ext>
            </a:extLst>
          </p:cNvPr>
          <p:cNvSpPr>
            <a:spLocks noGrp="1" noRot="1" noChangeAspect="1" noChangeArrowheads="1" noTextEdit="1"/>
          </p:cNvSpPr>
          <p:nvPr>
            <p:ph type="sldImg"/>
          </p:nvPr>
        </p:nvSpPr>
        <p:spPr>
          <a:ln/>
        </p:spPr>
      </p:sp>
      <p:sp>
        <p:nvSpPr>
          <p:cNvPr id="58371" name="備忘稿版面配置區 2">
            <a:extLst>
              <a:ext uri="{FF2B5EF4-FFF2-40B4-BE49-F238E27FC236}">
                <a16:creationId xmlns:a16="http://schemas.microsoft.com/office/drawing/2014/main" xmlns="" id="{425E866D-7743-46E7-A1D7-33271F64FF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58372" name="投影片編號版面配置區 3">
            <a:extLst>
              <a:ext uri="{FF2B5EF4-FFF2-40B4-BE49-F238E27FC236}">
                <a16:creationId xmlns:a16="http://schemas.microsoft.com/office/drawing/2014/main" xmlns="" id="{E2593A99-721D-4DCA-9AA5-36EAC677FB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FC2F8-79A2-41FB-A9E5-61BC2A7C1607}"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C3352EC6-6CD4-4780-8700-56183EE2C4F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a:extLst>
              <a:ext uri="{FF2B5EF4-FFF2-40B4-BE49-F238E27FC236}">
                <a16:creationId xmlns:a16="http://schemas.microsoft.com/office/drawing/2014/main" xmlns="" id="{A77FF598-774E-463E-92F3-134B697706BA}"/>
              </a:ext>
            </a:extLst>
          </p:cNvPr>
          <p:cNvSpPr>
            <a:spLocks noGrp="1" noRot="1" noChangeAspect="1" noChangeArrowheads="1" noTextEdit="1"/>
          </p:cNvSpPr>
          <p:nvPr>
            <p:ph type="sldImg"/>
          </p:nvPr>
        </p:nvSpPr>
        <p:spPr>
          <a:ln/>
        </p:spPr>
      </p:sp>
      <p:sp>
        <p:nvSpPr>
          <p:cNvPr id="60419" name="備忘稿版面配置區 2">
            <a:extLst>
              <a:ext uri="{FF2B5EF4-FFF2-40B4-BE49-F238E27FC236}">
                <a16:creationId xmlns:a16="http://schemas.microsoft.com/office/drawing/2014/main" xmlns="" id="{BF350D75-E27B-4CB4-9C8C-AE838F1D74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60420" name="投影片編號版面配置區 3">
            <a:extLst>
              <a:ext uri="{FF2B5EF4-FFF2-40B4-BE49-F238E27FC236}">
                <a16:creationId xmlns:a16="http://schemas.microsoft.com/office/drawing/2014/main" xmlns="" id="{668ADE3E-9D9D-4323-B71A-A9B0EA5873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10A505-1E09-4C01-87C3-C22011D0DC1A}"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24873FA6-3B30-48ED-BA31-7E5E2822CF6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a:extLst>
              <a:ext uri="{FF2B5EF4-FFF2-40B4-BE49-F238E27FC236}">
                <a16:creationId xmlns:a16="http://schemas.microsoft.com/office/drawing/2014/main" xmlns="" id="{44418D13-1F54-4AB3-A491-A4305A4F6C22}"/>
              </a:ext>
            </a:extLst>
          </p:cNvPr>
          <p:cNvSpPr>
            <a:spLocks noGrp="1" noRot="1" noChangeAspect="1" noChangeArrowheads="1" noTextEdit="1"/>
          </p:cNvSpPr>
          <p:nvPr>
            <p:ph type="sldImg"/>
          </p:nvPr>
        </p:nvSpPr>
        <p:spPr>
          <a:ln/>
        </p:spPr>
      </p:sp>
      <p:sp>
        <p:nvSpPr>
          <p:cNvPr id="13315" name="備忘稿版面配置區 2">
            <a:extLst>
              <a:ext uri="{FF2B5EF4-FFF2-40B4-BE49-F238E27FC236}">
                <a16:creationId xmlns:a16="http://schemas.microsoft.com/office/drawing/2014/main" xmlns="" id="{46D2F804-22C6-4851-8700-E9543CCAD2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316" name="投影片編號版面配置區 3">
            <a:extLst>
              <a:ext uri="{FF2B5EF4-FFF2-40B4-BE49-F238E27FC236}">
                <a16:creationId xmlns:a16="http://schemas.microsoft.com/office/drawing/2014/main" xmlns="" id="{476F3D46-579F-42EF-85D9-C006A4D255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24EB4D-C238-4AA4-A066-7DF1D9F9D757}"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4AF17298-0647-48A0-9455-B9DCC9B30AB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a:extLst>
              <a:ext uri="{FF2B5EF4-FFF2-40B4-BE49-F238E27FC236}">
                <a16:creationId xmlns:a16="http://schemas.microsoft.com/office/drawing/2014/main" xmlns="" id="{E191F331-5134-4F14-A8E8-3F88945677AA}"/>
              </a:ext>
            </a:extLst>
          </p:cNvPr>
          <p:cNvSpPr>
            <a:spLocks noGrp="1" noRot="1" noChangeAspect="1" noChangeArrowheads="1" noTextEdit="1"/>
          </p:cNvSpPr>
          <p:nvPr>
            <p:ph type="sldImg"/>
          </p:nvPr>
        </p:nvSpPr>
        <p:spPr>
          <a:ln/>
        </p:spPr>
      </p:sp>
      <p:sp>
        <p:nvSpPr>
          <p:cNvPr id="62467" name="備忘稿版面配置區 2">
            <a:extLst>
              <a:ext uri="{FF2B5EF4-FFF2-40B4-BE49-F238E27FC236}">
                <a16:creationId xmlns:a16="http://schemas.microsoft.com/office/drawing/2014/main" xmlns="" id="{BE0E8C1C-F604-4A62-A00D-CB9D5FB2BB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62468" name="投影片編號版面配置區 3">
            <a:extLst>
              <a:ext uri="{FF2B5EF4-FFF2-40B4-BE49-F238E27FC236}">
                <a16:creationId xmlns:a16="http://schemas.microsoft.com/office/drawing/2014/main" xmlns="" id="{8D16BC9F-3E73-42CB-9B10-0A110290AB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66504-ADDD-4284-9CFB-8F927A812A12}"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966F4EDA-4B49-4927-B219-63041AB8F500}"/>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382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a:extLst>
              <a:ext uri="{FF2B5EF4-FFF2-40B4-BE49-F238E27FC236}">
                <a16:creationId xmlns:a16="http://schemas.microsoft.com/office/drawing/2014/main" xmlns="" id="{0977D65A-CFE2-4CD9-AA4C-BE646297D37A}"/>
              </a:ext>
            </a:extLst>
          </p:cNvPr>
          <p:cNvSpPr>
            <a:spLocks noGrp="1" noRot="1" noChangeAspect="1" noChangeArrowheads="1" noTextEdit="1"/>
          </p:cNvSpPr>
          <p:nvPr>
            <p:ph type="sldImg"/>
          </p:nvPr>
        </p:nvSpPr>
        <p:spPr>
          <a:ln/>
        </p:spPr>
      </p:sp>
      <p:sp>
        <p:nvSpPr>
          <p:cNvPr id="65539" name="備忘稿版面配置區 2">
            <a:extLst>
              <a:ext uri="{FF2B5EF4-FFF2-40B4-BE49-F238E27FC236}">
                <a16:creationId xmlns:a16="http://schemas.microsoft.com/office/drawing/2014/main" xmlns="" id="{D63E2089-F0CB-4576-96FD-3BE63922B3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65540" name="投影片編號版面配置區 3">
            <a:extLst>
              <a:ext uri="{FF2B5EF4-FFF2-40B4-BE49-F238E27FC236}">
                <a16:creationId xmlns:a16="http://schemas.microsoft.com/office/drawing/2014/main" xmlns="" id="{70B92D60-F6F7-4815-8CDC-10CF644293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AF7F1-6CF2-4925-BC4A-C609162788FA}"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5880C5BB-27CC-47E5-9139-1EDAD506F81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a:extLst>
              <a:ext uri="{FF2B5EF4-FFF2-40B4-BE49-F238E27FC236}">
                <a16:creationId xmlns:a16="http://schemas.microsoft.com/office/drawing/2014/main" xmlns="" id="{0E9AA5C5-C8D0-4AC4-B407-71D4C1021FFC}"/>
              </a:ext>
            </a:extLst>
          </p:cNvPr>
          <p:cNvSpPr>
            <a:spLocks noGrp="1" noRot="1" noChangeAspect="1" noChangeArrowheads="1" noTextEdit="1"/>
          </p:cNvSpPr>
          <p:nvPr>
            <p:ph type="sldImg"/>
          </p:nvPr>
        </p:nvSpPr>
        <p:spPr>
          <a:ln/>
        </p:spPr>
      </p:sp>
      <p:sp>
        <p:nvSpPr>
          <p:cNvPr id="67587" name="備忘稿版面配置區 2">
            <a:extLst>
              <a:ext uri="{FF2B5EF4-FFF2-40B4-BE49-F238E27FC236}">
                <a16:creationId xmlns:a16="http://schemas.microsoft.com/office/drawing/2014/main" xmlns="" id="{C90CE74C-3888-4652-9B9A-3FF27FAB09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67588" name="投影片編號版面配置區 3">
            <a:extLst>
              <a:ext uri="{FF2B5EF4-FFF2-40B4-BE49-F238E27FC236}">
                <a16:creationId xmlns:a16="http://schemas.microsoft.com/office/drawing/2014/main" xmlns="" id="{E44ECC10-C23F-46F6-A886-0A614B5C8B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D1FF35-347C-481B-AB5B-B13F76E1D796}"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CD6788D8-2793-41BB-914C-0F8DCDFF31A9}"/>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xmlns="" id="{1B72D139-C1A8-41C8-9917-A330B21C5B75}"/>
              </a:ext>
            </a:extLst>
          </p:cNvPr>
          <p:cNvSpPr>
            <a:spLocks noGrp="1" noRot="1" noChangeAspect="1" noChangeArrowheads="1" noTextEdit="1"/>
          </p:cNvSpPr>
          <p:nvPr>
            <p:ph type="sldImg"/>
          </p:nvPr>
        </p:nvSpPr>
        <p:spPr>
          <a:ln/>
        </p:spPr>
      </p:sp>
      <p:sp>
        <p:nvSpPr>
          <p:cNvPr id="70659" name="備忘稿版面配置區 2">
            <a:extLst>
              <a:ext uri="{FF2B5EF4-FFF2-40B4-BE49-F238E27FC236}">
                <a16:creationId xmlns:a16="http://schemas.microsoft.com/office/drawing/2014/main" xmlns="" id="{E60DE84D-B543-4D90-BA06-C1963D2745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xmlns="" id="{38400433-123F-45DF-AC29-551493A2C8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49A38F-55D3-4BD2-A3FE-3D84CAB19163}"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4BC5D0A0-CF8B-4BDE-BB4A-2629D42499C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a:extLst>
              <a:ext uri="{FF2B5EF4-FFF2-40B4-BE49-F238E27FC236}">
                <a16:creationId xmlns:a16="http://schemas.microsoft.com/office/drawing/2014/main" xmlns="" id="{12301609-80D1-40E6-8881-A3364CA9198B}"/>
              </a:ext>
            </a:extLst>
          </p:cNvPr>
          <p:cNvSpPr>
            <a:spLocks noGrp="1" noRot="1" noChangeAspect="1" noChangeArrowheads="1" noTextEdit="1"/>
          </p:cNvSpPr>
          <p:nvPr>
            <p:ph type="sldImg"/>
          </p:nvPr>
        </p:nvSpPr>
        <p:spPr>
          <a:ln/>
        </p:spPr>
      </p:sp>
      <p:sp>
        <p:nvSpPr>
          <p:cNvPr id="72707" name="備忘稿版面配置區 2">
            <a:extLst>
              <a:ext uri="{FF2B5EF4-FFF2-40B4-BE49-F238E27FC236}">
                <a16:creationId xmlns:a16="http://schemas.microsoft.com/office/drawing/2014/main" xmlns="" id="{70A8D482-4D5B-47AA-8007-1FF2EFEC9B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72708" name="投影片編號版面配置區 3">
            <a:extLst>
              <a:ext uri="{FF2B5EF4-FFF2-40B4-BE49-F238E27FC236}">
                <a16:creationId xmlns:a16="http://schemas.microsoft.com/office/drawing/2014/main" xmlns="" id="{00D5CFC6-F647-44DE-849B-F637D0629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CBD5B1-A79A-4A96-B763-422787E3DB9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8FA88EA7-9C06-4C03-86FD-23A633FA508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a:extLst>
              <a:ext uri="{FF2B5EF4-FFF2-40B4-BE49-F238E27FC236}">
                <a16:creationId xmlns:a16="http://schemas.microsoft.com/office/drawing/2014/main" xmlns="" id="{F9F9779C-6F99-4EE3-A6C6-85DB994623FD}"/>
              </a:ext>
            </a:extLst>
          </p:cNvPr>
          <p:cNvSpPr>
            <a:spLocks noGrp="1" noRot="1" noChangeAspect="1" noChangeArrowheads="1" noTextEdit="1"/>
          </p:cNvSpPr>
          <p:nvPr>
            <p:ph type="sldImg"/>
          </p:nvPr>
        </p:nvSpPr>
        <p:spPr>
          <a:ln/>
        </p:spPr>
      </p:sp>
      <p:sp>
        <p:nvSpPr>
          <p:cNvPr id="74755" name="備忘稿版面配置區 2">
            <a:extLst>
              <a:ext uri="{FF2B5EF4-FFF2-40B4-BE49-F238E27FC236}">
                <a16:creationId xmlns:a16="http://schemas.microsoft.com/office/drawing/2014/main" xmlns="" id="{B2217509-9F37-4446-8723-F6B000A99E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74756" name="投影片編號版面配置區 3">
            <a:extLst>
              <a:ext uri="{FF2B5EF4-FFF2-40B4-BE49-F238E27FC236}">
                <a16:creationId xmlns:a16="http://schemas.microsoft.com/office/drawing/2014/main" xmlns="" id="{89F9630F-1F75-43EB-BF11-193EA5D470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79E1AA-8FED-404C-9502-2C0A477DD7B7}"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79F62E48-8619-4F89-BE1E-87EB88D2991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012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a:extLst>
              <a:ext uri="{FF2B5EF4-FFF2-40B4-BE49-F238E27FC236}">
                <a16:creationId xmlns:a16="http://schemas.microsoft.com/office/drawing/2014/main" xmlns="" id="{324E03E3-5C21-421B-8B9F-D83D4BEF788C}"/>
              </a:ext>
            </a:extLst>
          </p:cNvPr>
          <p:cNvSpPr>
            <a:spLocks noGrp="1" noRot="1" noChangeAspect="1" noChangeArrowheads="1" noTextEdit="1"/>
          </p:cNvSpPr>
          <p:nvPr>
            <p:ph type="sldImg"/>
          </p:nvPr>
        </p:nvSpPr>
        <p:spPr>
          <a:ln/>
        </p:spPr>
      </p:sp>
      <p:sp>
        <p:nvSpPr>
          <p:cNvPr id="76803" name="備忘稿版面配置區 2">
            <a:extLst>
              <a:ext uri="{FF2B5EF4-FFF2-40B4-BE49-F238E27FC236}">
                <a16:creationId xmlns:a16="http://schemas.microsoft.com/office/drawing/2014/main" xmlns="" id="{4AF6D05C-DDFB-4EB0-9395-4E862457CD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76804" name="投影片編號版面配置區 3">
            <a:extLst>
              <a:ext uri="{FF2B5EF4-FFF2-40B4-BE49-F238E27FC236}">
                <a16:creationId xmlns:a16="http://schemas.microsoft.com/office/drawing/2014/main" xmlns="" id="{80F2A0DD-5C2E-4A57-B098-897960EE09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8D7B1B-94EB-466F-920A-214871378050}"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D10F8D31-9B4C-4114-849B-836B5D0C94D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a:extLst>
              <a:ext uri="{FF2B5EF4-FFF2-40B4-BE49-F238E27FC236}">
                <a16:creationId xmlns:a16="http://schemas.microsoft.com/office/drawing/2014/main" xmlns="" id="{07DC2043-D7C6-4F39-92E1-13BCA389BFB3}"/>
              </a:ext>
            </a:extLst>
          </p:cNvPr>
          <p:cNvSpPr>
            <a:spLocks noGrp="1" noRot="1" noChangeAspect="1" noChangeArrowheads="1" noTextEdit="1"/>
          </p:cNvSpPr>
          <p:nvPr>
            <p:ph type="sldImg"/>
          </p:nvPr>
        </p:nvSpPr>
        <p:spPr>
          <a:ln/>
        </p:spPr>
      </p:sp>
      <p:sp>
        <p:nvSpPr>
          <p:cNvPr id="79875" name="備忘稿版面配置區 2">
            <a:extLst>
              <a:ext uri="{FF2B5EF4-FFF2-40B4-BE49-F238E27FC236}">
                <a16:creationId xmlns:a16="http://schemas.microsoft.com/office/drawing/2014/main" xmlns="" id="{81D9A138-7801-4934-8B6E-99AEC6A3C9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79876" name="投影片編號版面配置區 3">
            <a:extLst>
              <a:ext uri="{FF2B5EF4-FFF2-40B4-BE49-F238E27FC236}">
                <a16:creationId xmlns:a16="http://schemas.microsoft.com/office/drawing/2014/main" xmlns="" id="{4BE5E7E1-1F61-4215-9DF7-0756EFF01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5E18B4-E883-4146-834E-266FCA99145F}"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BC032127-418E-438B-8B61-976034EECD0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6</a:t>
            </a:fld>
            <a:endParaRPr lang="zh-CN" altLang="en-US"/>
          </a:p>
        </p:txBody>
      </p:sp>
    </p:spTree>
    <p:extLst>
      <p:ext uri="{BB962C8B-B14F-4D97-AF65-F5344CB8AC3E}">
        <p14:creationId xmlns:p14="http://schemas.microsoft.com/office/powerpoint/2010/main" val="2884152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a:extLst>
              <a:ext uri="{FF2B5EF4-FFF2-40B4-BE49-F238E27FC236}">
                <a16:creationId xmlns:a16="http://schemas.microsoft.com/office/drawing/2014/main" xmlns="" id="{0BA1BBE6-E867-4DD0-AF29-FF02F004A2C0}"/>
              </a:ext>
            </a:extLst>
          </p:cNvPr>
          <p:cNvSpPr>
            <a:spLocks noGrp="1" noRot="1" noChangeAspect="1" noChangeArrowheads="1" noTextEdit="1"/>
          </p:cNvSpPr>
          <p:nvPr>
            <p:ph type="sldImg"/>
          </p:nvPr>
        </p:nvSpPr>
        <p:spPr>
          <a:ln/>
        </p:spPr>
      </p:sp>
      <p:sp>
        <p:nvSpPr>
          <p:cNvPr id="81923" name="備忘稿版面配置區 2">
            <a:extLst>
              <a:ext uri="{FF2B5EF4-FFF2-40B4-BE49-F238E27FC236}">
                <a16:creationId xmlns:a16="http://schemas.microsoft.com/office/drawing/2014/main" xmlns="" id="{1B63AB30-70BC-440E-9773-C4EED2013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81924" name="投影片編號版面配置區 3">
            <a:extLst>
              <a:ext uri="{FF2B5EF4-FFF2-40B4-BE49-F238E27FC236}">
                <a16:creationId xmlns:a16="http://schemas.microsoft.com/office/drawing/2014/main" xmlns="" id="{0BF5528C-3F79-4E48-A49E-389D46116E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D1B792-9A3A-49BB-9AE0-7C004279265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E1F74314-7B67-4177-8DEF-303631180E0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a:extLst>
              <a:ext uri="{FF2B5EF4-FFF2-40B4-BE49-F238E27FC236}">
                <a16:creationId xmlns:a16="http://schemas.microsoft.com/office/drawing/2014/main" xmlns="" id="{482F73FA-BE0E-4831-B95A-16AB72EAACF9}"/>
              </a:ext>
            </a:extLst>
          </p:cNvPr>
          <p:cNvSpPr>
            <a:spLocks noGrp="1" noRot="1" noChangeAspect="1" noChangeArrowheads="1" noTextEdit="1"/>
          </p:cNvSpPr>
          <p:nvPr>
            <p:ph type="sldImg"/>
          </p:nvPr>
        </p:nvSpPr>
        <p:spPr>
          <a:ln/>
        </p:spPr>
      </p:sp>
      <p:sp>
        <p:nvSpPr>
          <p:cNvPr id="83971" name="備忘稿版面配置區 2">
            <a:extLst>
              <a:ext uri="{FF2B5EF4-FFF2-40B4-BE49-F238E27FC236}">
                <a16:creationId xmlns:a16="http://schemas.microsoft.com/office/drawing/2014/main" xmlns="" id="{B3BA21F6-2C5C-44E6-9BF6-97A491FF93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83972" name="投影片編號版面配置區 3">
            <a:extLst>
              <a:ext uri="{FF2B5EF4-FFF2-40B4-BE49-F238E27FC236}">
                <a16:creationId xmlns:a16="http://schemas.microsoft.com/office/drawing/2014/main" xmlns="" id="{D6BE2573-B9B9-4EBF-8A47-3774C3182F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03BB9-6FE3-4047-9B1C-ED1C29FE00F0}"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830EB932-187A-4C10-B10B-3D9B5DB1BF1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a:extLst>
              <a:ext uri="{FF2B5EF4-FFF2-40B4-BE49-F238E27FC236}">
                <a16:creationId xmlns:a16="http://schemas.microsoft.com/office/drawing/2014/main" xmlns="" id="{D6392D4C-8CF8-4FB2-841A-C3AE9C7EF0F4}"/>
              </a:ext>
            </a:extLst>
          </p:cNvPr>
          <p:cNvSpPr>
            <a:spLocks noGrp="1" noRot="1" noChangeAspect="1" noChangeArrowheads="1" noTextEdit="1"/>
          </p:cNvSpPr>
          <p:nvPr>
            <p:ph type="sldImg"/>
          </p:nvPr>
        </p:nvSpPr>
        <p:spPr>
          <a:ln/>
        </p:spPr>
      </p:sp>
      <p:sp>
        <p:nvSpPr>
          <p:cNvPr id="86019" name="備忘稿版面配置區 2">
            <a:extLst>
              <a:ext uri="{FF2B5EF4-FFF2-40B4-BE49-F238E27FC236}">
                <a16:creationId xmlns:a16="http://schemas.microsoft.com/office/drawing/2014/main" xmlns="" id="{ADDD4B3A-DAC4-4365-A727-A171A6E8F5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86020" name="投影片編號版面配置區 3">
            <a:extLst>
              <a:ext uri="{FF2B5EF4-FFF2-40B4-BE49-F238E27FC236}">
                <a16:creationId xmlns:a16="http://schemas.microsoft.com/office/drawing/2014/main" xmlns="" id="{020F8370-6A79-43FB-AFB7-935F24FBD2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FB4BD9-8FD9-4334-AEE8-BCEA5DA69822}"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2AC96BB3-72DA-448D-8495-4223C471C50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a:extLst>
              <a:ext uri="{FF2B5EF4-FFF2-40B4-BE49-F238E27FC236}">
                <a16:creationId xmlns:a16="http://schemas.microsoft.com/office/drawing/2014/main" xmlns="" id="{0BA73F4D-4740-4B5C-A5B1-93DA4E7B99CC}"/>
              </a:ext>
            </a:extLst>
          </p:cNvPr>
          <p:cNvSpPr>
            <a:spLocks noGrp="1" noRot="1" noChangeAspect="1" noChangeArrowheads="1" noTextEdit="1"/>
          </p:cNvSpPr>
          <p:nvPr>
            <p:ph type="sldImg"/>
          </p:nvPr>
        </p:nvSpPr>
        <p:spPr>
          <a:ln/>
        </p:spPr>
      </p:sp>
      <p:sp>
        <p:nvSpPr>
          <p:cNvPr id="88067" name="備忘稿版面配置區 2">
            <a:extLst>
              <a:ext uri="{FF2B5EF4-FFF2-40B4-BE49-F238E27FC236}">
                <a16:creationId xmlns:a16="http://schemas.microsoft.com/office/drawing/2014/main" xmlns="" id="{6A8D2763-658F-46F1-8E0D-AC59234EA0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88068" name="投影片編號版面配置區 3">
            <a:extLst>
              <a:ext uri="{FF2B5EF4-FFF2-40B4-BE49-F238E27FC236}">
                <a16:creationId xmlns:a16="http://schemas.microsoft.com/office/drawing/2014/main" xmlns="" id="{55E29B55-0DEA-4821-918E-D8DE943F5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4B881B-8DDE-4D8E-8AD4-D1B2DB48691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57C435DA-FFEA-480A-B8DA-BFDDBFA897B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a:extLst>
              <a:ext uri="{FF2B5EF4-FFF2-40B4-BE49-F238E27FC236}">
                <a16:creationId xmlns:a16="http://schemas.microsoft.com/office/drawing/2014/main" xmlns="" id="{B79CE196-186F-488F-9B89-B019BCA902D2}"/>
              </a:ext>
            </a:extLst>
          </p:cNvPr>
          <p:cNvSpPr>
            <a:spLocks noGrp="1" noRot="1" noChangeAspect="1" noChangeArrowheads="1" noTextEdit="1"/>
          </p:cNvSpPr>
          <p:nvPr>
            <p:ph type="sldImg"/>
          </p:nvPr>
        </p:nvSpPr>
        <p:spPr>
          <a:ln/>
        </p:spPr>
      </p:sp>
      <p:sp>
        <p:nvSpPr>
          <p:cNvPr id="90115" name="備忘稿版面配置區 2">
            <a:extLst>
              <a:ext uri="{FF2B5EF4-FFF2-40B4-BE49-F238E27FC236}">
                <a16:creationId xmlns:a16="http://schemas.microsoft.com/office/drawing/2014/main" xmlns="" id="{D8AFBDD9-D63E-454A-92A1-139876B3EA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90116" name="投影片編號版面配置區 3">
            <a:extLst>
              <a:ext uri="{FF2B5EF4-FFF2-40B4-BE49-F238E27FC236}">
                <a16:creationId xmlns:a16="http://schemas.microsoft.com/office/drawing/2014/main" xmlns="" id="{4B72F30A-DB24-4703-AFB3-149910CD2A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D7C3D7-E60C-49EB-B5C8-883386377C58}"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92874004-C6CE-4989-AB93-557AD008C1A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a:extLst>
              <a:ext uri="{FF2B5EF4-FFF2-40B4-BE49-F238E27FC236}">
                <a16:creationId xmlns:a16="http://schemas.microsoft.com/office/drawing/2014/main" xmlns="" id="{6918F198-8EBF-461A-94E4-91D6E050F903}"/>
              </a:ext>
            </a:extLst>
          </p:cNvPr>
          <p:cNvSpPr>
            <a:spLocks noGrp="1" noRot="1" noChangeAspect="1" noChangeArrowheads="1" noTextEdit="1"/>
          </p:cNvSpPr>
          <p:nvPr>
            <p:ph type="sldImg"/>
          </p:nvPr>
        </p:nvSpPr>
        <p:spPr>
          <a:ln/>
        </p:spPr>
      </p:sp>
      <p:sp>
        <p:nvSpPr>
          <p:cNvPr id="92163" name="備忘稿版面配置區 2">
            <a:extLst>
              <a:ext uri="{FF2B5EF4-FFF2-40B4-BE49-F238E27FC236}">
                <a16:creationId xmlns:a16="http://schemas.microsoft.com/office/drawing/2014/main" xmlns="" id="{4A0ECDC3-E841-469A-8550-9CE57048B2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92164" name="投影片編號版面配置區 3">
            <a:extLst>
              <a:ext uri="{FF2B5EF4-FFF2-40B4-BE49-F238E27FC236}">
                <a16:creationId xmlns:a16="http://schemas.microsoft.com/office/drawing/2014/main" xmlns="" id="{27E1D350-B9D5-4879-B1D3-E79E3C16C7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91EDD5-1521-4559-9357-4E602D08E72B}"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A133197D-02E3-4853-A39B-66A0F950AAD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590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a:extLst>
              <a:ext uri="{FF2B5EF4-FFF2-40B4-BE49-F238E27FC236}">
                <a16:creationId xmlns:a16="http://schemas.microsoft.com/office/drawing/2014/main" xmlns="" id="{3052D8AF-FB4C-443A-A70A-991AC6B65E1C}"/>
              </a:ext>
            </a:extLst>
          </p:cNvPr>
          <p:cNvSpPr>
            <a:spLocks noGrp="1" noRot="1" noChangeAspect="1" noChangeArrowheads="1" noTextEdit="1"/>
          </p:cNvSpPr>
          <p:nvPr>
            <p:ph type="sldImg"/>
          </p:nvPr>
        </p:nvSpPr>
        <p:spPr>
          <a:ln/>
        </p:spPr>
      </p:sp>
      <p:sp>
        <p:nvSpPr>
          <p:cNvPr id="94211" name="備忘稿版面配置區 2">
            <a:extLst>
              <a:ext uri="{FF2B5EF4-FFF2-40B4-BE49-F238E27FC236}">
                <a16:creationId xmlns:a16="http://schemas.microsoft.com/office/drawing/2014/main" xmlns="" id="{4CCF1FB8-0CA5-46B3-8323-FCCE0844DC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94212" name="投影片編號版面配置區 3">
            <a:extLst>
              <a:ext uri="{FF2B5EF4-FFF2-40B4-BE49-F238E27FC236}">
                <a16:creationId xmlns:a16="http://schemas.microsoft.com/office/drawing/2014/main" xmlns="" id="{305F9678-FBEC-4023-8494-559544AD64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144F55-68B7-4A38-BA76-1BE2BAE8D82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73ACD33C-1431-47BC-9E77-C5C1EDB1A3C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a:extLst>
              <a:ext uri="{FF2B5EF4-FFF2-40B4-BE49-F238E27FC236}">
                <a16:creationId xmlns:a16="http://schemas.microsoft.com/office/drawing/2014/main" xmlns="" id="{280C95A9-8793-48C1-BD56-33B9B3A3E6AC}"/>
              </a:ext>
            </a:extLst>
          </p:cNvPr>
          <p:cNvSpPr>
            <a:spLocks noGrp="1" noRot="1" noChangeAspect="1" noChangeArrowheads="1" noTextEdit="1"/>
          </p:cNvSpPr>
          <p:nvPr>
            <p:ph type="sldImg"/>
          </p:nvPr>
        </p:nvSpPr>
        <p:spPr>
          <a:ln/>
        </p:spPr>
      </p:sp>
      <p:sp>
        <p:nvSpPr>
          <p:cNvPr id="96259" name="備忘稿版面配置區 2">
            <a:extLst>
              <a:ext uri="{FF2B5EF4-FFF2-40B4-BE49-F238E27FC236}">
                <a16:creationId xmlns:a16="http://schemas.microsoft.com/office/drawing/2014/main" xmlns="" id="{4EEBA326-7E04-4E25-B286-27DB81C41E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96260" name="投影片編號版面配置區 3">
            <a:extLst>
              <a:ext uri="{FF2B5EF4-FFF2-40B4-BE49-F238E27FC236}">
                <a16:creationId xmlns:a16="http://schemas.microsoft.com/office/drawing/2014/main" xmlns="" id="{C6E4D61E-40BD-40E4-80A7-D8DB0557FB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66DE2-0ABF-422C-A998-A8BF3243315E}"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8E72B855-617E-41DA-B7D5-E71CDD84C94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a:extLst>
              <a:ext uri="{FF2B5EF4-FFF2-40B4-BE49-F238E27FC236}">
                <a16:creationId xmlns:a16="http://schemas.microsoft.com/office/drawing/2014/main" xmlns="" id="{61706646-DC37-4633-BCC1-544A478E1381}"/>
              </a:ext>
            </a:extLst>
          </p:cNvPr>
          <p:cNvSpPr>
            <a:spLocks noGrp="1" noRot="1" noChangeAspect="1" noChangeArrowheads="1" noTextEdit="1"/>
          </p:cNvSpPr>
          <p:nvPr>
            <p:ph type="sldImg"/>
          </p:nvPr>
        </p:nvSpPr>
        <p:spPr>
          <a:ln/>
        </p:spPr>
      </p:sp>
      <p:sp>
        <p:nvSpPr>
          <p:cNvPr id="98307" name="備忘稿版面配置區 2">
            <a:extLst>
              <a:ext uri="{FF2B5EF4-FFF2-40B4-BE49-F238E27FC236}">
                <a16:creationId xmlns:a16="http://schemas.microsoft.com/office/drawing/2014/main" xmlns="" id="{6E403509-7BF2-478B-9C20-CC3701A969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98308" name="投影片編號版面配置區 3">
            <a:extLst>
              <a:ext uri="{FF2B5EF4-FFF2-40B4-BE49-F238E27FC236}">
                <a16:creationId xmlns:a16="http://schemas.microsoft.com/office/drawing/2014/main" xmlns="" id="{EABC0D25-3254-4068-A7B0-547A303155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86B1E3-55AA-4443-8B3F-9B7A5C92BB4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F8DA57A6-0D84-41C6-98CB-7AF96DEC281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1580094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a:extLst>
              <a:ext uri="{FF2B5EF4-FFF2-40B4-BE49-F238E27FC236}">
                <a16:creationId xmlns:a16="http://schemas.microsoft.com/office/drawing/2014/main" xmlns="" id="{6726B6D0-188A-4FBB-9291-0520E7BB0A61}"/>
              </a:ext>
            </a:extLst>
          </p:cNvPr>
          <p:cNvSpPr>
            <a:spLocks noGrp="1" noRot="1" noChangeAspect="1" noChangeArrowheads="1" noTextEdit="1"/>
          </p:cNvSpPr>
          <p:nvPr>
            <p:ph type="sldImg"/>
          </p:nvPr>
        </p:nvSpPr>
        <p:spPr>
          <a:ln/>
        </p:spPr>
      </p:sp>
      <p:sp>
        <p:nvSpPr>
          <p:cNvPr id="100355" name="備忘稿版面配置區 2">
            <a:extLst>
              <a:ext uri="{FF2B5EF4-FFF2-40B4-BE49-F238E27FC236}">
                <a16:creationId xmlns:a16="http://schemas.microsoft.com/office/drawing/2014/main" xmlns="" id="{90198638-64B4-4336-826A-4B884D2AA5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00356" name="投影片編號版面配置區 3">
            <a:extLst>
              <a:ext uri="{FF2B5EF4-FFF2-40B4-BE49-F238E27FC236}">
                <a16:creationId xmlns:a16="http://schemas.microsoft.com/office/drawing/2014/main" xmlns="" id="{9EB9FFCE-52EB-4D88-BE34-23A03ED2BC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12715-82A1-4A3F-9F95-5FFF6816945F}"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27919BCA-4478-4731-A8B6-A70F87977AE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a:extLst>
              <a:ext uri="{FF2B5EF4-FFF2-40B4-BE49-F238E27FC236}">
                <a16:creationId xmlns:a16="http://schemas.microsoft.com/office/drawing/2014/main" xmlns="" id="{9A186F9C-0674-4ED7-B996-4BDD1B67F5B5}"/>
              </a:ext>
            </a:extLst>
          </p:cNvPr>
          <p:cNvSpPr>
            <a:spLocks noGrp="1" noRot="1" noChangeAspect="1" noChangeArrowheads="1" noTextEdit="1"/>
          </p:cNvSpPr>
          <p:nvPr>
            <p:ph type="sldImg"/>
          </p:nvPr>
        </p:nvSpPr>
        <p:spPr>
          <a:ln/>
        </p:spPr>
      </p:sp>
      <p:sp>
        <p:nvSpPr>
          <p:cNvPr id="102403" name="備忘稿版面配置區 2">
            <a:extLst>
              <a:ext uri="{FF2B5EF4-FFF2-40B4-BE49-F238E27FC236}">
                <a16:creationId xmlns:a16="http://schemas.microsoft.com/office/drawing/2014/main" xmlns="" id="{D97210B6-BF73-4C58-9910-ED384AA27A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02404" name="投影片編號版面配置區 3">
            <a:extLst>
              <a:ext uri="{FF2B5EF4-FFF2-40B4-BE49-F238E27FC236}">
                <a16:creationId xmlns:a16="http://schemas.microsoft.com/office/drawing/2014/main" xmlns="" id="{6BF901A5-C051-4C12-B94B-D40095AF6E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04224-36D2-4D73-A572-735A79ED0651}"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68D9543F-6AE0-4ACD-A7B7-11E716AEFC5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a:extLst>
              <a:ext uri="{FF2B5EF4-FFF2-40B4-BE49-F238E27FC236}">
                <a16:creationId xmlns:a16="http://schemas.microsoft.com/office/drawing/2014/main" xmlns="" id="{8A76CD99-A3E8-40E7-B4AD-D5493D56E3EB}"/>
              </a:ext>
            </a:extLst>
          </p:cNvPr>
          <p:cNvSpPr>
            <a:spLocks noGrp="1" noRot="1" noChangeAspect="1" noChangeArrowheads="1" noTextEdit="1"/>
          </p:cNvSpPr>
          <p:nvPr>
            <p:ph type="sldImg"/>
          </p:nvPr>
        </p:nvSpPr>
        <p:spPr>
          <a:ln/>
        </p:spPr>
      </p:sp>
      <p:sp>
        <p:nvSpPr>
          <p:cNvPr id="104451" name="備忘稿版面配置區 2">
            <a:extLst>
              <a:ext uri="{FF2B5EF4-FFF2-40B4-BE49-F238E27FC236}">
                <a16:creationId xmlns:a16="http://schemas.microsoft.com/office/drawing/2014/main" xmlns="" id="{89DB928A-79F4-43AE-9AFC-327E0A90BC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04452" name="投影片編號版面配置區 3">
            <a:extLst>
              <a:ext uri="{FF2B5EF4-FFF2-40B4-BE49-F238E27FC236}">
                <a16:creationId xmlns:a16="http://schemas.microsoft.com/office/drawing/2014/main" xmlns="" id="{87A1DD42-9C44-4943-8AFD-BDEB5B05C9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78ECF5-44D8-4ED2-8129-32E6D1F7DBD4}"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5D98757D-9FEE-4B97-B8A8-4D3BA19B54CE}"/>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a:extLst>
              <a:ext uri="{FF2B5EF4-FFF2-40B4-BE49-F238E27FC236}">
                <a16:creationId xmlns:a16="http://schemas.microsoft.com/office/drawing/2014/main" xmlns="" id="{DC293E36-C2DB-425F-8413-46722661C1AD}"/>
              </a:ext>
            </a:extLst>
          </p:cNvPr>
          <p:cNvSpPr>
            <a:spLocks noGrp="1" noRot="1" noChangeAspect="1" noChangeArrowheads="1" noTextEdit="1"/>
          </p:cNvSpPr>
          <p:nvPr>
            <p:ph type="sldImg"/>
          </p:nvPr>
        </p:nvSpPr>
        <p:spPr>
          <a:ln/>
        </p:spPr>
      </p:sp>
      <p:sp>
        <p:nvSpPr>
          <p:cNvPr id="106499" name="備忘稿版面配置區 2">
            <a:extLst>
              <a:ext uri="{FF2B5EF4-FFF2-40B4-BE49-F238E27FC236}">
                <a16:creationId xmlns:a16="http://schemas.microsoft.com/office/drawing/2014/main" xmlns="" id="{211E0936-72FA-4607-A7B2-B085F64E3A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06500" name="投影片編號版面配置區 3">
            <a:extLst>
              <a:ext uri="{FF2B5EF4-FFF2-40B4-BE49-F238E27FC236}">
                <a16:creationId xmlns:a16="http://schemas.microsoft.com/office/drawing/2014/main" xmlns="" id="{AEB7B892-936C-416E-BF60-6A4D8B68E7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B50807-E3AC-4D4F-A58A-C498847002A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4427B8F1-26F6-4733-9EB3-AA75D722693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a:extLst>
              <a:ext uri="{FF2B5EF4-FFF2-40B4-BE49-F238E27FC236}">
                <a16:creationId xmlns:a16="http://schemas.microsoft.com/office/drawing/2014/main" xmlns="" id="{6D12A9A3-D0A4-405C-A65E-301C123058DA}"/>
              </a:ext>
            </a:extLst>
          </p:cNvPr>
          <p:cNvSpPr>
            <a:spLocks noGrp="1" noRot="1" noChangeAspect="1" noChangeArrowheads="1" noTextEdit="1"/>
          </p:cNvSpPr>
          <p:nvPr>
            <p:ph type="sldImg"/>
          </p:nvPr>
        </p:nvSpPr>
        <p:spPr>
          <a:ln/>
        </p:spPr>
      </p:sp>
      <p:sp>
        <p:nvSpPr>
          <p:cNvPr id="108547" name="備忘稿版面配置區 2">
            <a:extLst>
              <a:ext uri="{FF2B5EF4-FFF2-40B4-BE49-F238E27FC236}">
                <a16:creationId xmlns:a16="http://schemas.microsoft.com/office/drawing/2014/main" xmlns="" id="{312C9BF9-DC6B-45DB-9D31-137181C3DA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08548" name="投影片編號版面配置區 3">
            <a:extLst>
              <a:ext uri="{FF2B5EF4-FFF2-40B4-BE49-F238E27FC236}">
                <a16:creationId xmlns:a16="http://schemas.microsoft.com/office/drawing/2014/main" xmlns="" id="{280E6B25-1D12-4B6A-9405-6288E2A4A8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30A91-5566-484F-833E-C7FD9944CE76}"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7DF4A2C1-DD3B-4246-A5A6-CA713BB56C0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a:extLst>
              <a:ext uri="{FF2B5EF4-FFF2-40B4-BE49-F238E27FC236}">
                <a16:creationId xmlns:a16="http://schemas.microsoft.com/office/drawing/2014/main" xmlns="" id="{16A6DFF8-7970-44A8-9B55-4BCE11C9AE84}"/>
              </a:ext>
            </a:extLst>
          </p:cNvPr>
          <p:cNvSpPr>
            <a:spLocks noGrp="1" noRot="1" noChangeAspect="1" noChangeArrowheads="1" noTextEdit="1"/>
          </p:cNvSpPr>
          <p:nvPr>
            <p:ph type="sldImg"/>
          </p:nvPr>
        </p:nvSpPr>
        <p:spPr>
          <a:ln/>
        </p:spPr>
      </p:sp>
      <p:sp>
        <p:nvSpPr>
          <p:cNvPr id="110595" name="備忘稿版面配置區 2">
            <a:extLst>
              <a:ext uri="{FF2B5EF4-FFF2-40B4-BE49-F238E27FC236}">
                <a16:creationId xmlns:a16="http://schemas.microsoft.com/office/drawing/2014/main" xmlns="" id="{B144F5DB-94DD-41CC-A6A4-8C13259EDA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10596" name="投影片編號版面配置區 3">
            <a:extLst>
              <a:ext uri="{FF2B5EF4-FFF2-40B4-BE49-F238E27FC236}">
                <a16:creationId xmlns:a16="http://schemas.microsoft.com/office/drawing/2014/main" xmlns="" id="{463B9B48-3987-4FCD-895D-36C3F373C3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7E3BB8-0EC7-46F9-990D-80C1E9355CF2}"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136FCEC5-69F4-45DC-9D4A-CE157E68BF4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a:extLst>
              <a:ext uri="{FF2B5EF4-FFF2-40B4-BE49-F238E27FC236}">
                <a16:creationId xmlns:a16="http://schemas.microsoft.com/office/drawing/2014/main" xmlns="" id="{71C8515D-4D38-400E-A8FD-4A9434F06C23}"/>
              </a:ext>
            </a:extLst>
          </p:cNvPr>
          <p:cNvSpPr>
            <a:spLocks noGrp="1" noRot="1" noChangeAspect="1" noChangeArrowheads="1" noTextEdit="1"/>
          </p:cNvSpPr>
          <p:nvPr>
            <p:ph type="sldImg"/>
          </p:nvPr>
        </p:nvSpPr>
        <p:spPr>
          <a:ln/>
        </p:spPr>
      </p:sp>
      <p:sp>
        <p:nvSpPr>
          <p:cNvPr id="120835" name="備忘稿版面配置區 2">
            <a:extLst>
              <a:ext uri="{FF2B5EF4-FFF2-40B4-BE49-F238E27FC236}">
                <a16:creationId xmlns:a16="http://schemas.microsoft.com/office/drawing/2014/main" xmlns="" id="{B2EC9CA1-5240-4914-911A-104FB3A4E1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20836" name="投影片編號版面配置區 3">
            <a:extLst>
              <a:ext uri="{FF2B5EF4-FFF2-40B4-BE49-F238E27FC236}">
                <a16:creationId xmlns:a16="http://schemas.microsoft.com/office/drawing/2014/main" xmlns="" id="{BEB8296A-C16F-4E5C-BAC6-5B42BBB6EC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008991-C6D5-4B4C-B816-4B56C73C15F9}"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946374AB-07C0-44DE-8F91-6FA2A6DA24B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xmlns="" id="{D534FB93-F21A-4DB0-B6C1-85CE6BF7A6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xmlns="" id="{18435F5D-5BA1-4B9D-AB36-9F1AA9D02D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xmlns="" id="{177429B7-CCE3-4269-9D34-66AA3060F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434EBE-5B4B-4B66-8561-909DC8C8E63A}"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pitchFamily="2" charset="-122"/>
                <a:ea typeface="DengXia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7166074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otes Placeholder 2">
            <a:extLst>
              <a:ext uri="{FF2B5EF4-FFF2-40B4-BE49-F238E27FC236}">
                <a16:creationId xmlns:a16="http://schemas.microsoft.com/office/drawing/2014/main" xmlns="" id="{52E03850-0378-4A4D-9393-88C53CB106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None/>
            </a:pPr>
            <a:endParaRPr lang="zh-TW" altLang="en-US">
              <a:latin typeface="微軟正黑體" panose="020B0604030504040204" pitchFamily="34" charset="-120"/>
              <a:ea typeface="微軟正黑體" panose="020B0604030504040204" pitchFamily="34" charset="-120"/>
              <a:cs typeface="Microsoft Himalaya" panose="01010100010101010101" pitchFamily="2" charset="0"/>
            </a:endParaRPr>
          </a:p>
        </p:txBody>
      </p:sp>
      <p:sp>
        <p:nvSpPr>
          <p:cNvPr id="122883" name="Slide Image Placeholder 5">
            <a:extLst>
              <a:ext uri="{FF2B5EF4-FFF2-40B4-BE49-F238E27FC236}">
                <a16:creationId xmlns:a16="http://schemas.microsoft.com/office/drawing/2014/main" xmlns="" id="{0027935E-3369-4EC5-AE12-3AD0C6F25990}"/>
              </a:ext>
            </a:extLst>
          </p:cNvPr>
          <p:cNvSpPr>
            <a:spLocks noGrp="1" noRot="1" noChangeAspect="1" noChangeArrowheads="1" noTextEdit="1"/>
          </p:cNvSpPr>
          <p:nvPr>
            <p:ph type="sldImg"/>
          </p:nvPr>
        </p:nvSpPr>
        <p:spPr>
          <a:xfrm>
            <a:off x="9525" y="460375"/>
            <a:ext cx="4192588" cy="2359025"/>
          </a:xfr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a:extLst>
              <a:ext uri="{FF2B5EF4-FFF2-40B4-BE49-F238E27FC236}">
                <a16:creationId xmlns:a16="http://schemas.microsoft.com/office/drawing/2014/main" xmlns="" id="{8E73CDB6-A180-4491-87B1-8B2EEDD83C3C}"/>
              </a:ext>
            </a:extLst>
          </p:cNvPr>
          <p:cNvSpPr>
            <a:spLocks noGrp="1" noRot="1" noChangeAspect="1" noChangeArrowheads="1" noTextEdit="1"/>
          </p:cNvSpPr>
          <p:nvPr>
            <p:ph type="sldImg"/>
          </p:nvPr>
        </p:nvSpPr>
        <p:spPr>
          <a:ln/>
        </p:spPr>
      </p:sp>
      <p:sp>
        <p:nvSpPr>
          <p:cNvPr id="124931" name="備忘稿版面配置區 2">
            <a:extLst>
              <a:ext uri="{FF2B5EF4-FFF2-40B4-BE49-F238E27FC236}">
                <a16:creationId xmlns:a16="http://schemas.microsoft.com/office/drawing/2014/main" xmlns="" id="{2B991658-47DD-47EC-99F3-93B6F65D27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24932" name="投影片編號版面配置區 3">
            <a:extLst>
              <a:ext uri="{FF2B5EF4-FFF2-40B4-BE49-F238E27FC236}">
                <a16:creationId xmlns:a16="http://schemas.microsoft.com/office/drawing/2014/main" xmlns="" id="{774F074E-055D-46EA-93AA-F9B49E0728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1817EF-4C6B-4113-8F0D-3CA51B9542DA}"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0D337F46-81F9-470D-BDFE-AAA7A6F8372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2226241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a:extLst>
              <a:ext uri="{FF2B5EF4-FFF2-40B4-BE49-F238E27FC236}">
                <a16:creationId xmlns:a16="http://schemas.microsoft.com/office/drawing/2014/main" xmlns="" id="{35E7F4BC-110A-499B-B195-8B44D66E7F60}"/>
              </a:ext>
            </a:extLst>
          </p:cNvPr>
          <p:cNvSpPr>
            <a:spLocks noGrp="1" noRot="1" noChangeAspect="1" noChangeArrowheads="1" noTextEdit="1"/>
          </p:cNvSpPr>
          <p:nvPr>
            <p:ph type="sldImg"/>
          </p:nvPr>
        </p:nvSpPr>
        <p:spPr>
          <a:ln/>
        </p:spPr>
      </p:sp>
      <p:sp>
        <p:nvSpPr>
          <p:cNvPr id="126979" name="備忘稿版面配置區 2">
            <a:extLst>
              <a:ext uri="{FF2B5EF4-FFF2-40B4-BE49-F238E27FC236}">
                <a16:creationId xmlns:a16="http://schemas.microsoft.com/office/drawing/2014/main" xmlns="" id="{4B456BB7-E8FD-4E6C-961A-C3EBDB6AE6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26980" name="投影片編號版面配置區 3">
            <a:extLst>
              <a:ext uri="{FF2B5EF4-FFF2-40B4-BE49-F238E27FC236}">
                <a16:creationId xmlns:a16="http://schemas.microsoft.com/office/drawing/2014/main" xmlns="" id="{03C7462B-31BA-4663-B4DD-DF56B3A15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A77726-11EF-4559-A9D9-D8AD46D577B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CF71954E-759A-42AF-98FD-1F44155A42BC}"/>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a:extLst>
              <a:ext uri="{FF2B5EF4-FFF2-40B4-BE49-F238E27FC236}">
                <a16:creationId xmlns:a16="http://schemas.microsoft.com/office/drawing/2014/main" xmlns="" id="{8B08021D-0DE1-482E-AA91-8A9AA7731432}"/>
              </a:ext>
            </a:extLst>
          </p:cNvPr>
          <p:cNvSpPr>
            <a:spLocks noGrp="1" noRot="1" noChangeAspect="1" noChangeArrowheads="1" noTextEdit="1"/>
          </p:cNvSpPr>
          <p:nvPr>
            <p:ph type="sldImg"/>
          </p:nvPr>
        </p:nvSpPr>
        <p:spPr>
          <a:ln/>
        </p:spPr>
      </p:sp>
      <p:sp>
        <p:nvSpPr>
          <p:cNvPr id="129027" name="備忘稿版面配置區 2">
            <a:extLst>
              <a:ext uri="{FF2B5EF4-FFF2-40B4-BE49-F238E27FC236}">
                <a16:creationId xmlns:a16="http://schemas.microsoft.com/office/drawing/2014/main" xmlns="" id="{57D7D471-D834-499B-A4C0-C7A9485DDF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29028" name="投影片編號版面配置區 3">
            <a:extLst>
              <a:ext uri="{FF2B5EF4-FFF2-40B4-BE49-F238E27FC236}">
                <a16:creationId xmlns:a16="http://schemas.microsoft.com/office/drawing/2014/main" xmlns="" id="{2BFDACED-D94D-4165-BFE4-2851153E11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E9FA14-F215-43C2-A326-C2C195366FB3}"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452BCC7F-3C70-402F-A3A4-3A23A88D4DC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圖像版面配置區 1">
            <a:extLst>
              <a:ext uri="{FF2B5EF4-FFF2-40B4-BE49-F238E27FC236}">
                <a16:creationId xmlns:a16="http://schemas.microsoft.com/office/drawing/2014/main" xmlns="" id="{54F65848-2520-4B60-8844-B6A7B857D130}"/>
              </a:ext>
            </a:extLst>
          </p:cNvPr>
          <p:cNvSpPr>
            <a:spLocks noGrp="1" noRot="1" noChangeAspect="1" noChangeArrowheads="1" noTextEdit="1"/>
          </p:cNvSpPr>
          <p:nvPr>
            <p:ph type="sldImg"/>
          </p:nvPr>
        </p:nvSpPr>
        <p:spPr>
          <a:ln/>
        </p:spPr>
      </p:sp>
      <p:sp>
        <p:nvSpPr>
          <p:cNvPr id="131075" name="備忘稿版面配置區 2">
            <a:extLst>
              <a:ext uri="{FF2B5EF4-FFF2-40B4-BE49-F238E27FC236}">
                <a16:creationId xmlns:a16="http://schemas.microsoft.com/office/drawing/2014/main" xmlns="" id="{46D1F4F2-0F3C-480C-9CDD-982314AEB1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1076" name="投影片編號版面配置區 3">
            <a:extLst>
              <a:ext uri="{FF2B5EF4-FFF2-40B4-BE49-F238E27FC236}">
                <a16:creationId xmlns:a16="http://schemas.microsoft.com/office/drawing/2014/main" xmlns="" id="{FB50A3C3-FBFC-4E24-9AF9-E70B2A726E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B94508-7596-4E2F-80CF-B699469439C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8BA63762-AC46-4186-93FE-215F74B2922D}"/>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a:extLst>
              <a:ext uri="{FF2B5EF4-FFF2-40B4-BE49-F238E27FC236}">
                <a16:creationId xmlns:a16="http://schemas.microsoft.com/office/drawing/2014/main" xmlns="" id="{8DD9F67E-6A34-40C0-B1EF-CEF47BA3E701}"/>
              </a:ext>
            </a:extLst>
          </p:cNvPr>
          <p:cNvSpPr>
            <a:spLocks noGrp="1" noRot="1" noChangeAspect="1" noChangeArrowheads="1" noTextEdit="1"/>
          </p:cNvSpPr>
          <p:nvPr>
            <p:ph type="sldImg"/>
          </p:nvPr>
        </p:nvSpPr>
        <p:spPr>
          <a:ln/>
        </p:spPr>
      </p:sp>
      <p:sp>
        <p:nvSpPr>
          <p:cNvPr id="133123" name="備忘稿版面配置區 2">
            <a:extLst>
              <a:ext uri="{FF2B5EF4-FFF2-40B4-BE49-F238E27FC236}">
                <a16:creationId xmlns:a16="http://schemas.microsoft.com/office/drawing/2014/main" xmlns="" id="{860B1A4B-F605-423F-8A3F-991BF6D58A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3124" name="投影片編號版面配置區 3">
            <a:extLst>
              <a:ext uri="{FF2B5EF4-FFF2-40B4-BE49-F238E27FC236}">
                <a16:creationId xmlns:a16="http://schemas.microsoft.com/office/drawing/2014/main" xmlns="" id="{0FE36DC8-C7FB-4FDD-B5BE-387B0CBF08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F85F45-585D-4698-8DA6-CF209263155B}"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40D5336E-9695-45F3-9A59-EA0A2287B3AF}"/>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a:extLst>
              <a:ext uri="{FF2B5EF4-FFF2-40B4-BE49-F238E27FC236}">
                <a16:creationId xmlns:a16="http://schemas.microsoft.com/office/drawing/2014/main" xmlns="" id="{CC7C25C6-AD4E-4CC4-85DF-A64C99BE3798}"/>
              </a:ext>
            </a:extLst>
          </p:cNvPr>
          <p:cNvSpPr>
            <a:spLocks noGrp="1" noRot="1" noChangeAspect="1" noChangeArrowheads="1" noTextEdit="1"/>
          </p:cNvSpPr>
          <p:nvPr>
            <p:ph type="sldImg"/>
          </p:nvPr>
        </p:nvSpPr>
        <p:spPr>
          <a:ln/>
        </p:spPr>
      </p:sp>
      <p:sp>
        <p:nvSpPr>
          <p:cNvPr id="135171" name="備忘稿版面配置區 2">
            <a:extLst>
              <a:ext uri="{FF2B5EF4-FFF2-40B4-BE49-F238E27FC236}">
                <a16:creationId xmlns:a16="http://schemas.microsoft.com/office/drawing/2014/main" xmlns="" id="{4F50E8A6-D0FF-439E-A9F7-2A37C0182F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5172" name="投影片編號版面配置區 3">
            <a:extLst>
              <a:ext uri="{FF2B5EF4-FFF2-40B4-BE49-F238E27FC236}">
                <a16:creationId xmlns:a16="http://schemas.microsoft.com/office/drawing/2014/main" xmlns="" id="{06790EBA-E5C2-4155-9EB2-4A17F42F9E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0F6AAA-CC80-4DE0-A02D-9E1E69D10818}"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F1CC36FD-5D7F-418C-ABFB-9B0D14230ADB}"/>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a:extLst>
              <a:ext uri="{FF2B5EF4-FFF2-40B4-BE49-F238E27FC236}">
                <a16:creationId xmlns:a16="http://schemas.microsoft.com/office/drawing/2014/main" xmlns="" id="{EE8E103F-B097-4EE8-874F-C4D52E72A233}"/>
              </a:ext>
            </a:extLst>
          </p:cNvPr>
          <p:cNvSpPr>
            <a:spLocks noGrp="1" noRot="1" noChangeAspect="1" noChangeArrowheads="1" noTextEdit="1"/>
          </p:cNvSpPr>
          <p:nvPr>
            <p:ph type="sldImg"/>
          </p:nvPr>
        </p:nvSpPr>
        <p:spPr>
          <a:ln/>
        </p:spPr>
      </p:sp>
      <p:sp>
        <p:nvSpPr>
          <p:cNvPr id="137219" name="備忘稿版面配置區 2">
            <a:extLst>
              <a:ext uri="{FF2B5EF4-FFF2-40B4-BE49-F238E27FC236}">
                <a16:creationId xmlns:a16="http://schemas.microsoft.com/office/drawing/2014/main" xmlns="" id="{23DF4AA7-9EF4-46E9-A7C0-995EA59907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7220" name="投影片編號版面配置區 3">
            <a:extLst>
              <a:ext uri="{FF2B5EF4-FFF2-40B4-BE49-F238E27FC236}">
                <a16:creationId xmlns:a16="http://schemas.microsoft.com/office/drawing/2014/main" xmlns="" id="{CA1E563D-A692-40B7-B940-2A5504CD00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DFA54D-3C7F-44BE-B671-118926343758}"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D42F71B3-66B5-421A-9C8F-63F33A35232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a:extLst>
              <a:ext uri="{FF2B5EF4-FFF2-40B4-BE49-F238E27FC236}">
                <a16:creationId xmlns:a16="http://schemas.microsoft.com/office/drawing/2014/main" xmlns="" id="{E1DBA936-9AD3-43DC-99AE-940FE4041F9E}"/>
              </a:ext>
            </a:extLst>
          </p:cNvPr>
          <p:cNvSpPr>
            <a:spLocks noGrp="1" noRot="1" noChangeAspect="1" noChangeArrowheads="1" noTextEdit="1"/>
          </p:cNvSpPr>
          <p:nvPr>
            <p:ph type="sldImg"/>
          </p:nvPr>
        </p:nvSpPr>
        <p:spPr>
          <a:ln/>
        </p:spPr>
      </p:sp>
      <p:sp>
        <p:nvSpPr>
          <p:cNvPr id="139267" name="備忘稿版面配置區 2">
            <a:extLst>
              <a:ext uri="{FF2B5EF4-FFF2-40B4-BE49-F238E27FC236}">
                <a16:creationId xmlns:a16="http://schemas.microsoft.com/office/drawing/2014/main" xmlns="" id="{A452857A-FB5C-4D3D-ABFC-FCCDC0101D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39268" name="投影片編號版面配置區 3">
            <a:extLst>
              <a:ext uri="{FF2B5EF4-FFF2-40B4-BE49-F238E27FC236}">
                <a16:creationId xmlns:a16="http://schemas.microsoft.com/office/drawing/2014/main" xmlns="" id="{B570E45D-C997-42E0-ABEC-94E7A7800A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B8EF7-EE22-4636-8439-810DE6A04B9C}"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1C07EE58-6C44-46C9-BE47-C0FD8D46EA2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a:extLst>
              <a:ext uri="{FF2B5EF4-FFF2-40B4-BE49-F238E27FC236}">
                <a16:creationId xmlns:a16="http://schemas.microsoft.com/office/drawing/2014/main" xmlns="" id="{F9D7D653-78DF-4797-ABED-88EE4AB3D5EE}"/>
              </a:ext>
            </a:extLst>
          </p:cNvPr>
          <p:cNvSpPr>
            <a:spLocks noGrp="1" noRot="1" noChangeAspect="1" noChangeArrowheads="1" noTextEdit="1"/>
          </p:cNvSpPr>
          <p:nvPr>
            <p:ph type="sldImg"/>
          </p:nvPr>
        </p:nvSpPr>
        <p:spPr>
          <a:ln/>
        </p:spPr>
      </p:sp>
      <p:sp>
        <p:nvSpPr>
          <p:cNvPr id="141315" name="備忘稿版面配置區 2">
            <a:extLst>
              <a:ext uri="{FF2B5EF4-FFF2-40B4-BE49-F238E27FC236}">
                <a16:creationId xmlns:a16="http://schemas.microsoft.com/office/drawing/2014/main" xmlns="" id="{09F34F2C-50C7-4784-AABA-0340C0FC1B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41316" name="投影片編號版面配置區 3">
            <a:extLst>
              <a:ext uri="{FF2B5EF4-FFF2-40B4-BE49-F238E27FC236}">
                <a16:creationId xmlns:a16="http://schemas.microsoft.com/office/drawing/2014/main" xmlns="" id="{29E46031-5971-4A47-93C6-B889859798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3D4CE4-C1A5-4DD6-8B6C-25561B8FEDBD}"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0FFDA664-74A2-4732-9055-16E0FDBE33E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a:extLst>
              <a:ext uri="{FF2B5EF4-FFF2-40B4-BE49-F238E27FC236}">
                <a16:creationId xmlns:a16="http://schemas.microsoft.com/office/drawing/2014/main" xmlns="" id="{FB7D3691-B7C4-4866-A43C-BB2728DBC546}"/>
              </a:ext>
            </a:extLst>
          </p:cNvPr>
          <p:cNvSpPr>
            <a:spLocks noGrp="1" noRot="1" noChangeAspect="1" noChangeArrowheads="1" noTextEdit="1"/>
          </p:cNvSpPr>
          <p:nvPr>
            <p:ph type="sldImg"/>
          </p:nvPr>
        </p:nvSpPr>
        <p:spPr>
          <a:ln/>
        </p:spPr>
      </p:sp>
      <p:sp>
        <p:nvSpPr>
          <p:cNvPr id="143363" name="備忘稿版面配置區 2">
            <a:extLst>
              <a:ext uri="{FF2B5EF4-FFF2-40B4-BE49-F238E27FC236}">
                <a16:creationId xmlns:a16="http://schemas.microsoft.com/office/drawing/2014/main" xmlns="" id="{FB2BBD65-C5D0-40F3-96D6-7B739B4B84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43364" name="投影片編號版面配置區 3">
            <a:extLst>
              <a:ext uri="{FF2B5EF4-FFF2-40B4-BE49-F238E27FC236}">
                <a16:creationId xmlns:a16="http://schemas.microsoft.com/office/drawing/2014/main" xmlns="" id="{668609F1-5416-4230-99EA-DC2BF54AF8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6A7862-C1C5-4A77-A267-3D07E6E83684}"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2F787B1D-C601-413F-87B9-D1CB90FB1F54}"/>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a:extLst>
              <a:ext uri="{FF2B5EF4-FFF2-40B4-BE49-F238E27FC236}">
                <a16:creationId xmlns:a16="http://schemas.microsoft.com/office/drawing/2014/main" xmlns="" id="{80E5A137-DBE1-4DA3-B86F-15931D472E91}"/>
              </a:ext>
            </a:extLst>
          </p:cNvPr>
          <p:cNvSpPr>
            <a:spLocks noGrp="1" noRot="1" noChangeAspect="1" noChangeArrowheads="1" noTextEdit="1"/>
          </p:cNvSpPr>
          <p:nvPr>
            <p:ph type="sldImg"/>
          </p:nvPr>
        </p:nvSpPr>
        <p:spPr>
          <a:ln/>
        </p:spPr>
      </p:sp>
      <p:sp>
        <p:nvSpPr>
          <p:cNvPr id="145411" name="備忘稿版面配置區 2">
            <a:extLst>
              <a:ext uri="{FF2B5EF4-FFF2-40B4-BE49-F238E27FC236}">
                <a16:creationId xmlns:a16="http://schemas.microsoft.com/office/drawing/2014/main" xmlns="" id="{9137BD75-10C3-4E66-BB78-36217273B7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45412" name="投影片編號版面配置區 3">
            <a:extLst>
              <a:ext uri="{FF2B5EF4-FFF2-40B4-BE49-F238E27FC236}">
                <a16:creationId xmlns:a16="http://schemas.microsoft.com/office/drawing/2014/main" xmlns="" id="{055DBDDC-BC14-457C-8761-160462E9C4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CF565A-BD7F-4064-BB40-870F5040C4F2}"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6629" name="頁首版面配置區 4">
            <a:extLst>
              <a:ext uri="{FF2B5EF4-FFF2-40B4-BE49-F238E27FC236}">
                <a16:creationId xmlns:a16="http://schemas.microsoft.com/office/drawing/2014/main" xmlns="" id="{A2C964F4-7AB9-4541-B5B8-B15C136EBFDA}"/>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3360016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Notes Placeholder 2">
            <a:extLst>
              <a:ext uri="{FF2B5EF4-FFF2-40B4-BE49-F238E27FC236}">
                <a16:creationId xmlns:a16="http://schemas.microsoft.com/office/drawing/2014/main" xmlns="" id="{A09CD05A-B13A-42A7-A4F7-60ACC0143D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None/>
            </a:pPr>
            <a:endParaRPr lang="zh-TW" altLang="en-US">
              <a:latin typeface="微軟正黑體" panose="020B0604030504040204" pitchFamily="34" charset="-120"/>
              <a:ea typeface="微軟正黑體" panose="020B0604030504040204" pitchFamily="34" charset="-120"/>
              <a:cs typeface="Microsoft Himalaya" panose="01010100010101010101" pitchFamily="2" charset="0"/>
            </a:endParaRPr>
          </a:p>
        </p:txBody>
      </p:sp>
      <p:sp>
        <p:nvSpPr>
          <p:cNvPr id="147459" name="Slide Image Placeholder 5">
            <a:extLst>
              <a:ext uri="{FF2B5EF4-FFF2-40B4-BE49-F238E27FC236}">
                <a16:creationId xmlns:a16="http://schemas.microsoft.com/office/drawing/2014/main" xmlns="" id="{49944BD2-34A6-4262-9889-2A033D83CB23}"/>
              </a:ext>
            </a:extLst>
          </p:cNvPr>
          <p:cNvSpPr>
            <a:spLocks noGrp="1" noRot="1" noChangeAspect="1" noChangeArrowheads="1" noTextEdit="1"/>
          </p:cNvSpPr>
          <p:nvPr>
            <p:ph type="sldImg"/>
          </p:nvPr>
        </p:nvSpPr>
        <p:spPr>
          <a:xfrm>
            <a:off x="9525" y="460375"/>
            <a:ext cx="4192588" cy="2359025"/>
          </a:xfr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xmlns="" id="{DB8F5286-BA5B-4187-BB96-4294EEE655E7}"/>
              </a:ext>
            </a:extLst>
          </p:cNvPr>
          <p:cNvSpPr>
            <a:spLocks noGrp="1" noRot="1" noChangeAspect="1" noChangeArrowheads="1" noTextEdit="1"/>
          </p:cNvSpPr>
          <p:nvPr>
            <p:ph type="sldImg"/>
          </p:nvPr>
        </p:nvSpPr>
        <p:spPr>
          <a:ln/>
        </p:spPr>
      </p:sp>
      <p:sp>
        <p:nvSpPr>
          <p:cNvPr id="149507" name="備忘稿版面配置區 2">
            <a:extLst>
              <a:ext uri="{FF2B5EF4-FFF2-40B4-BE49-F238E27FC236}">
                <a16:creationId xmlns:a16="http://schemas.microsoft.com/office/drawing/2014/main" xmlns="" id="{5904E2D5-3CEB-4F07-92EE-EF1FA56973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49508" name="投影片編號版面配置區 3">
            <a:extLst>
              <a:ext uri="{FF2B5EF4-FFF2-40B4-BE49-F238E27FC236}">
                <a16:creationId xmlns:a16="http://schemas.microsoft.com/office/drawing/2014/main" xmlns="" id="{9C65CC13-AAF5-47E1-B2E8-6A5F01BD6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8FCAF2-247A-4CCF-BEE7-63389B469D6E}"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4478DC6D-FE0A-4FD3-ADFD-D25631C7A932}"/>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a:extLst>
              <a:ext uri="{FF2B5EF4-FFF2-40B4-BE49-F238E27FC236}">
                <a16:creationId xmlns:a16="http://schemas.microsoft.com/office/drawing/2014/main" xmlns="" id="{B343369B-B5F9-40B4-9012-F7A3A3B462CD}"/>
              </a:ext>
            </a:extLst>
          </p:cNvPr>
          <p:cNvSpPr>
            <a:spLocks noGrp="1" noRot="1" noChangeAspect="1" noChangeArrowheads="1" noTextEdit="1"/>
          </p:cNvSpPr>
          <p:nvPr>
            <p:ph type="sldImg"/>
          </p:nvPr>
        </p:nvSpPr>
        <p:spPr>
          <a:ln/>
        </p:spPr>
      </p:sp>
      <p:sp>
        <p:nvSpPr>
          <p:cNvPr id="151555" name="備忘稿版面配置區 2">
            <a:extLst>
              <a:ext uri="{FF2B5EF4-FFF2-40B4-BE49-F238E27FC236}">
                <a16:creationId xmlns:a16="http://schemas.microsoft.com/office/drawing/2014/main" xmlns="" id="{281FCF19-43C2-4F6B-90E8-58EE87AA53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151556" name="投影片編號版面配置區 3">
            <a:extLst>
              <a:ext uri="{FF2B5EF4-FFF2-40B4-BE49-F238E27FC236}">
                <a16:creationId xmlns:a16="http://schemas.microsoft.com/office/drawing/2014/main" xmlns="" id="{C22658FE-FEE6-40A5-A805-00E4BC8E66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3FAB42-FC8B-4738-9266-68FDF1AFE5B5}" type="slidenum">
              <a:rPr kumimoji="0" lang="zh-TW" altLang="en-US" sz="12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27653" name="頁首版面配置區 4">
            <a:extLst>
              <a:ext uri="{FF2B5EF4-FFF2-40B4-BE49-F238E27FC236}">
                <a16:creationId xmlns:a16="http://schemas.microsoft.com/office/drawing/2014/main" xmlns="" id="{FE8B5C3C-70CB-46DC-9FF4-A71ACB8D7263}"/>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rPr>
              <a:t>Skyfly</a:t>
            </a:r>
            <a:endParaRPr kumimoji="0" lang="zh-TW" altLang="en-US" sz="1200" b="0" i="0" u="none" strike="noStrike" kern="1200" cap="none" spc="0" normalizeH="0" baseline="0" noProof="0">
              <a:ln>
                <a:noFill/>
              </a:ln>
              <a:solidFill>
                <a:srgbClr val="000000"/>
              </a:solidFill>
              <a:effectLst/>
              <a:uLnTx/>
              <a:uFillTx/>
              <a:latin typeface="Arial" pitchFamily="34" charset="0"/>
              <a:ea typeface="新細明體" panose="02020500000000000000" pitchFamily="18" charset="-12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101</a:t>
            </a:fld>
            <a:endParaRPr lang="en-US" dirty="0"/>
          </a:p>
        </p:txBody>
      </p:sp>
    </p:spTree>
    <p:extLst>
      <p:ext uri="{BB962C8B-B14F-4D97-AF65-F5344CB8AC3E}">
        <p14:creationId xmlns:p14="http://schemas.microsoft.com/office/powerpoint/2010/main" val="3682903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102</a:t>
            </a:fld>
            <a:endParaRPr lang="en-US" dirty="0"/>
          </a:p>
        </p:txBody>
      </p:sp>
    </p:spTree>
    <p:extLst>
      <p:ext uri="{BB962C8B-B14F-4D97-AF65-F5344CB8AC3E}">
        <p14:creationId xmlns:p14="http://schemas.microsoft.com/office/powerpoint/2010/main" val="3713208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103</a:t>
            </a:fld>
            <a:endParaRPr lang="zh-CN" altLang="en-US"/>
          </a:p>
        </p:txBody>
      </p:sp>
    </p:spTree>
    <p:extLst>
      <p:ext uri="{BB962C8B-B14F-4D97-AF65-F5344CB8AC3E}">
        <p14:creationId xmlns:p14="http://schemas.microsoft.com/office/powerpoint/2010/main" val="2748136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104</a:t>
            </a:fld>
            <a:endParaRPr lang="en-US" dirty="0"/>
          </a:p>
        </p:txBody>
      </p:sp>
    </p:spTree>
    <p:extLst>
      <p:ext uri="{BB962C8B-B14F-4D97-AF65-F5344CB8AC3E}">
        <p14:creationId xmlns:p14="http://schemas.microsoft.com/office/powerpoint/2010/main" val="14438866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105</a:t>
            </a:fld>
            <a:endParaRPr lang="en-US" dirty="0"/>
          </a:p>
        </p:txBody>
      </p:sp>
    </p:spTree>
    <p:extLst>
      <p:ext uri="{BB962C8B-B14F-4D97-AF65-F5344CB8AC3E}">
        <p14:creationId xmlns:p14="http://schemas.microsoft.com/office/powerpoint/2010/main" val="21727055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106</a:t>
            </a:fld>
            <a:endParaRPr lang="en-US" dirty="0"/>
          </a:p>
        </p:txBody>
      </p:sp>
    </p:spTree>
    <p:extLst>
      <p:ext uri="{BB962C8B-B14F-4D97-AF65-F5344CB8AC3E}">
        <p14:creationId xmlns:p14="http://schemas.microsoft.com/office/powerpoint/2010/main" val="41072336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107</a:t>
            </a:fld>
            <a:endParaRPr lang="en-US" dirty="0"/>
          </a:p>
        </p:txBody>
      </p:sp>
    </p:spTree>
    <p:extLst>
      <p:ext uri="{BB962C8B-B14F-4D97-AF65-F5344CB8AC3E}">
        <p14:creationId xmlns:p14="http://schemas.microsoft.com/office/powerpoint/2010/main" val="196429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6530084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108</a:t>
            </a:fld>
            <a:endParaRPr lang="en-US" dirty="0"/>
          </a:p>
        </p:txBody>
      </p:sp>
    </p:spTree>
    <p:extLst>
      <p:ext uri="{BB962C8B-B14F-4D97-AF65-F5344CB8AC3E}">
        <p14:creationId xmlns:p14="http://schemas.microsoft.com/office/powerpoint/2010/main" val="18130492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dirty="0"/>
              <a:t>最後用這一句話</a:t>
            </a:r>
            <a:r>
              <a:rPr lang="zh-TW" altLang="en-US" sz="13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rPr>
              <a:t>愛</a:t>
            </a:r>
            <a:r>
              <a:rPr lang="zh-TW" altLang="en-US" sz="13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rPr>
              <a:t>，是在別人的需要上看見自己的</a:t>
            </a:r>
            <a:r>
              <a:rPr lang="zh-TW" altLang="en-US" sz="13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rPr>
              <a:t>責任。</a:t>
            </a:r>
            <a:endParaRPr lang="en-US" altLang="zh-TW" sz="13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endParaRPr>
          </a:p>
          <a:p>
            <a:r>
              <a:rPr lang="zh-TW" altLang="en-US" dirty="0"/>
              <a:t>勉勵自己不忘初心。</a:t>
            </a:r>
            <a:endParaRPr lang="en-US" altLang="zh-TW" dirty="0"/>
          </a:p>
          <a:p>
            <a:r>
              <a:rPr lang="zh-TW" altLang="en-US" dirty="0"/>
              <a:t>報告完畢，感謝委員們的聆聽。</a:t>
            </a:r>
          </a:p>
        </p:txBody>
      </p:sp>
      <p:sp>
        <p:nvSpPr>
          <p:cNvPr id="4" name="投影片編號版面配置區 3"/>
          <p:cNvSpPr>
            <a:spLocks noGrp="1"/>
          </p:cNvSpPr>
          <p:nvPr>
            <p:ph type="sldNum" sz="quarter" idx="5"/>
          </p:nvPr>
        </p:nvSpPr>
        <p:spPr/>
        <p:txBody>
          <a:bodyPr/>
          <a:lstStyle/>
          <a:p>
            <a:fld id="{E1BC510C-A274-4F09-B4F8-A9F602567649}" type="slidenum">
              <a:rPr lang="zh-CN" altLang="en-US" smtClean="0"/>
              <a:t>109</a:t>
            </a:fld>
            <a:endParaRPr lang="zh-CN" altLang="en-US"/>
          </a:p>
        </p:txBody>
      </p:sp>
    </p:spTree>
    <p:extLst>
      <p:ext uri="{BB962C8B-B14F-4D97-AF65-F5344CB8AC3E}">
        <p14:creationId xmlns:p14="http://schemas.microsoft.com/office/powerpoint/2010/main" val="1777919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cxnSp>
        <p:nvCxnSpPr>
          <p:cNvPr id="15" name="直接连接符 14"/>
          <p:cNvCxnSpPr/>
          <p:nvPr userDrawn="1"/>
        </p:nvCxnSpPr>
        <p:spPr>
          <a:xfrm>
            <a:off x="0" y="761332"/>
            <a:ext cx="12192000" cy="0"/>
          </a:xfrm>
          <a:prstGeom prst="line">
            <a:avLst/>
          </a:prstGeom>
          <a:ln>
            <a:solidFill>
              <a:srgbClr val="9F7D62"/>
            </a:solidFill>
          </a:ln>
        </p:spPr>
        <p:style>
          <a:lnRef idx="1">
            <a:schemeClr val="accent1"/>
          </a:lnRef>
          <a:fillRef idx="0">
            <a:schemeClr val="accent1"/>
          </a:fillRef>
          <a:effectRef idx="0">
            <a:schemeClr val="accent1"/>
          </a:effectRef>
          <a:fontRef idx="minor">
            <a:schemeClr val="tx1"/>
          </a:fontRef>
        </p:style>
      </p:cxnSp>
      <p:sp>
        <p:nvSpPr>
          <p:cNvPr id="16" name="椭圆 15"/>
          <p:cNvSpPr/>
          <p:nvPr userDrawn="1"/>
        </p:nvSpPr>
        <p:spPr>
          <a:xfrm>
            <a:off x="5933321" y="633664"/>
            <a:ext cx="258010" cy="25801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6307136"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a:off x="5627017"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1294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168905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063097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54" name="矩形 53"/>
          <p:cNvSpPr/>
          <p:nvPr/>
        </p:nvSpPr>
        <p:spPr>
          <a:xfrm>
            <a:off x="0" y="0"/>
            <a:ext cx="12192000" cy="6858000"/>
          </a:xfrm>
          <a:prstGeom prst="rect">
            <a:avLst/>
          </a:prstGeom>
          <a:solidFill>
            <a:srgbClr val="FD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a:spLocks noChangeArrowheads="1"/>
          </p:cNvSpPr>
          <p:nvPr/>
        </p:nvSpPr>
        <p:spPr bwMode="auto">
          <a:xfrm>
            <a:off x="0" y="0"/>
            <a:ext cx="6426200" cy="5861054"/>
          </a:xfrm>
          <a:custGeom>
            <a:avLst/>
            <a:gdLst>
              <a:gd name="connsiteX0" fmla="*/ 0 w 6426200"/>
              <a:gd name="connsiteY0" fmla="*/ 0 h 5861054"/>
              <a:gd name="connsiteX1" fmla="*/ 6202018 w 6426200"/>
              <a:gd name="connsiteY1" fmla="*/ 0 h 5861054"/>
              <a:gd name="connsiteX2" fmla="*/ 6225541 w 6426200"/>
              <a:gd name="connsiteY2" fmla="*/ 69532 h 5861054"/>
              <a:gd name="connsiteX3" fmla="*/ 6426200 w 6426200"/>
              <a:gd name="connsiteY3" fmla="*/ 1397004 h 5861054"/>
              <a:gd name="connsiteX4" fmla="*/ 1962943 w 6426200"/>
              <a:gd name="connsiteY4" fmla="*/ 5861054 h 5861054"/>
              <a:gd name="connsiteX5" fmla="*/ 27937 w 6426200"/>
              <a:gd name="connsiteY5" fmla="*/ 5420851 h 5861054"/>
              <a:gd name="connsiteX6" fmla="*/ 0 w 6426200"/>
              <a:gd name="connsiteY6" fmla="*/ 5406540 h 586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6200" h="5861054">
                <a:moveTo>
                  <a:pt x="0" y="0"/>
                </a:moveTo>
                <a:lnTo>
                  <a:pt x="6202018" y="0"/>
                </a:lnTo>
                <a:lnTo>
                  <a:pt x="6225541" y="69532"/>
                </a:lnTo>
                <a:cubicBezTo>
                  <a:pt x="6355948" y="488880"/>
                  <a:pt x="6426200" y="934737"/>
                  <a:pt x="6426200" y="1397004"/>
                </a:cubicBezTo>
                <a:cubicBezTo>
                  <a:pt x="6426200" y="3862431"/>
                  <a:pt x="4427932" y="5861054"/>
                  <a:pt x="1962943" y="5861054"/>
                </a:cubicBezTo>
                <a:cubicBezTo>
                  <a:pt x="1269665" y="5861054"/>
                  <a:pt x="613305" y="5702960"/>
                  <a:pt x="27937" y="5420851"/>
                </a:cubicBezTo>
                <a:lnTo>
                  <a:pt x="0" y="5406540"/>
                </a:lnTo>
                <a:close/>
              </a:path>
            </a:pathLst>
          </a:custGeom>
          <a:solidFill>
            <a:srgbClr val="E5B8B7">
              <a:alpha val="9999"/>
            </a:srgbClr>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wrap="square" anchor="ctr">
            <a:noAutofit/>
          </a:body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3" name="任意多边形 52"/>
          <p:cNvSpPr>
            <a:spLocks noChangeArrowheads="1"/>
          </p:cNvSpPr>
          <p:nvPr/>
        </p:nvSpPr>
        <p:spPr bwMode="auto">
          <a:xfrm>
            <a:off x="1" y="0"/>
            <a:ext cx="4662117" cy="4096657"/>
          </a:xfrm>
          <a:custGeom>
            <a:avLst/>
            <a:gdLst>
              <a:gd name="connsiteX0" fmla="*/ 0 w 4662117"/>
              <a:gd name="connsiteY0" fmla="*/ 0 h 4096657"/>
              <a:gd name="connsiteX1" fmla="*/ 4269417 w 4662117"/>
              <a:gd name="connsiteY1" fmla="*/ 0 h 4096657"/>
              <a:gd name="connsiteX2" fmla="*/ 4336341 w 4662117"/>
              <a:gd name="connsiteY2" fmla="*/ 110179 h 4096657"/>
              <a:gd name="connsiteX3" fmla="*/ 4662117 w 4662117"/>
              <a:gd name="connsiteY3" fmla="*/ 1396997 h 4096657"/>
              <a:gd name="connsiteX4" fmla="*/ 1962937 w 4662117"/>
              <a:gd name="connsiteY4" fmla="*/ 4096657 h 4096657"/>
              <a:gd name="connsiteX5" fmla="*/ 54329 w 4662117"/>
              <a:gd name="connsiteY5" fmla="*/ 3305945 h 4096657"/>
              <a:gd name="connsiteX6" fmla="*/ 0 w 4662117"/>
              <a:gd name="connsiteY6" fmla="*/ 3246158 h 409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117" h="4096657">
                <a:moveTo>
                  <a:pt x="0" y="0"/>
                </a:moveTo>
                <a:lnTo>
                  <a:pt x="4269417" y="0"/>
                </a:lnTo>
                <a:lnTo>
                  <a:pt x="4336341" y="110179"/>
                </a:lnTo>
                <a:cubicBezTo>
                  <a:pt x="4544103" y="492703"/>
                  <a:pt x="4662117" y="931066"/>
                  <a:pt x="4662117" y="1396997"/>
                </a:cubicBezTo>
                <a:cubicBezTo>
                  <a:pt x="4662117" y="2887978"/>
                  <a:pt x="3453653" y="4096657"/>
                  <a:pt x="1962937" y="4096657"/>
                </a:cubicBezTo>
                <a:cubicBezTo>
                  <a:pt x="1217579" y="4096657"/>
                  <a:pt x="542784" y="3794487"/>
                  <a:pt x="54329" y="3305945"/>
                </a:cubicBezTo>
                <a:lnTo>
                  <a:pt x="0" y="3246158"/>
                </a:lnTo>
                <a:close/>
              </a:path>
            </a:pathLst>
          </a:custGeom>
          <a:solidFill>
            <a:srgbClr val="D78F8D">
              <a:alpha val="9999"/>
            </a:srgbClr>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wrap="square" anchor="ctr">
            <a:noAutofit/>
          </a:body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4" name="椭圆 4"/>
          <p:cNvSpPr>
            <a:spLocks noChangeArrowheads="1"/>
          </p:cNvSpPr>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5" name="椭圆 5"/>
          <p:cNvSpPr>
            <a:spLocks noChangeArrowheads="1"/>
          </p:cNvSpPr>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6" name="椭圆 8"/>
          <p:cNvSpPr>
            <a:spLocks noChangeArrowheads="1"/>
          </p:cNvSpPr>
          <p:nvPr/>
        </p:nvSpPr>
        <p:spPr bwMode="auto">
          <a:xfrm>
            <a:off x="7072313" y="4116392"/>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7" name="椭圆 7"/>
          <p:cNvSpPr>
            <a:spLocks noChangeArrowheads="1"/>
          </p:cNvSpPr>
          <p:nvPr/>
        </p:nvSpPr>
        <p:spPr bwMode="auto">
          <a:xfrm>
            <a:off x="7342188" y="1954217"/>
            <a:ext cx="2860675" cy="2860675"/>
          </a:xfrm>
          <a:prstGeom prst="ellipse">
            <a:avLst/>
          </a:prstGeom>
          <a:solidFill>
            <a:srgbClr val="D78F8E"/>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8" name="椭圆 9"/>
          <p:cNvSpPr>
            <a:spLocks noChangeArrowheads="1"/>
          </p:cNvSpPr>
          <p:nvPr/>
        </p:nvSpPr>
        <p:spPr bwMode="auto">
          <a:xfrm>
            <a:off x="7542213" y="4741867"/>
            <a:ext cx="312737" cy="312737"/>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0" name="椭圆 29"/>
          <p:cNvSpPr>
            <a:spLocks noChangeArrowheads="1"/>
          </p:cNvSpPr>
          <p:nvPr/>
        </p:nvSpPr>
        <p:spPr bwMode="auto">
          <a:xfrm>
            <a:off x="10453688" y="5392742"/>
            <a:ext cx="341312" cy="341312"/>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1" name="椭圆 30"/>
          <p:cNvSpPr>
            <a:spLocks noChangeArrowheads="1"/>
          </p:cNvSpPr>
          <p:nvPr/>
        </p:nvSpPr>
        <p:spPr bwMode="auto">
          <a:xfrm>
            <a:off x="10521139" y="5460193"/>
            <a:ext cx="206410" cy="206410"/>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3" name="椭圆 32"/>
          <p:cNvSpPr>
            <a:spLocks noChangeArrowheads="1"/>
          </p:cNvSpPr>
          <p:nvPr/>
        </p:nvSpPr>
        <p:spPr bwMode="auto">
          <a:xfrm>
            <a:off x="9353550" y="5314954"/>
            <a:ext cx="169863" cy="171450"/>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4" name="椭圆 33"/>
          <p:cNvSpPr>
            <a:spLocks noChangeArrowheads="1"/>
          </p:cNvSpPr>
          <p:nvPr/>
        </p:nvSpPr>
        <p:spPr bwMode="auto">
          <a:xfrm>
            <a:off x="9387119" y="5348836"/>
            <a:ext cx="102726" cy="103685"/>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6" name="椭圆 39"/>
          <p:cNvSpPr>
            <a:spLocks noChangeArrowheads="1"/>
          </p:cNvSpPr>
          <p:nvPr/>
        </p:nvSpPr>
        <p:spPr bwMode="auto">
          <a:xfrm>
            <a:off x="4803775" y="4756154"/>
            <a:ext cx="298450" cy="298450"/>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7" name="椭圆 40"/>
          <p:cNvSpPr>
            <a:spLocks noChangeArrowheads="1"/>
          </p:cNvSpPr>
          <p:nvPr/>
        </p:nvSpPr>
        <p:spPr bwMode="auto">
          <a:xfrm>
            <a:off x="4862755" y="4815134"/>
            <a:ext cx="180489" cy="180489"/>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3834212093"/>
      </p:ext>
    </p:extLst>
  </p:cSld>
  <p:clrMapOvr>
    <a:masterClrMapping/>
  </p:clrMapOvr>
  <p:extLst>
    <p:ext uri="{DCECCB84-F9BA-43D5-87BE-67443E8EF086}">
      <p15:sldGuideLst xmlns:p15="http://schemas.microsoft.com/office/powerpoint/2012/main" xmlns="">
        <p15:guide id="1" pos="4967">
          <p15:clr>
            <a:srgbClr val="FBAE40"/>
          </p15:clr>
        </p15:guide>
        <p15:guide id="2" orient="horz" pos="2160">
          <p15:clr>
            <a:srgbClr val="FBAE40"/>
          </p15:clr>
        </p15:guide>
        <p15:guide id="3" pos="66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73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284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1332877" y="2093854"/>
            <a:ext cx="3764973" cy="2388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38" name="Picture Placeholder 13"/>
          <p:cNvSpPr>
            <a:spLocks noGrp="1"/>
          </p:cNvSpPr>
          <p:nvPr>
            <p:ph type="pic" sz="quarter" idx="51"/>
          </p:nvPr>
        </p:nvSpPr>
        <p:spPr>
          <a:xfrm>
            <a:off x="4893345" y="3156388"/>
            <a:ext cx="893111" cy="15563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680873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bwMode="gray">
      <p:bgPr>
        <a:solidFill>
          <a:srgbClr val="FFFFFF"/>
        </a:solidFill>
        <a:effectLst/>
      </p:bgPr>
    </p:bg>
    <p:spTree>
      <p:nvGrpSpPr>
        <p:cNvPr id="1" name=""/>
        <p:cNvGrpSpPr/>
        <p:nvPr/>
      </p:nvGrpSpPr>
      <p:grpSpPr>
        <a:xfrm>
          <a:off x="0" y="0"/>
          <a:ext cx="0" cy="0"/>
          <a:chOff x="0" y="0"/>
          <a:chExt cx="0" cy="0"/>
        </a:xfrm>
      </p:grpSpPr>
      <p:pic>
        <p:nvPicPr>
          <p:cNvPr id="4" name="Picture 167" descr="1">
            <a:extLst>
              <a:ext uri="{FF2B5EF4-FFF2-40B4-BE49-F238E27FC236}">
                <a16:creationId xmlns:a16="http://schemas.microsoft.com/office/drawing/2014/main" xmlns="" id="{304CBB8E-92AE-4829-AF48-CB7537E25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8426"/>
            <a:ext cx="1099396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2">
            <a:extLst>
              <a:ext uri="{FF2B5EF4-FFF2-40B4-BE49-F238E27FC236}">
                <a16:creationId xmlns:a16="http://schemas.microsoft.com/office/drawing/2014/main" xmlns="" id="{DA8E129E-9A1F-40E6-AFFB-732774023BFF}"/>
              </a:ext>
            </a:extLst>
          </p:cNvPr>
          <p:cNvGrpSpPr>
            <a:grpSpLocks/>
          </p:cNvGrpSpPr>
          <p:nvPr/>
        </p:nvGrpSpPr>
        <p:grpSpPr bwMode="auto">
          <a:xfrm>
            <a:off x="0" y="0"/>
            <a:ext cx="12192000" cy="2971800"/>
            <a:chOff x="0" y="0"/>
            <a:chExt cx="5760" cy="2016"/>
          </a:xfrm>
        </p:grpSpPr>
        <p:pic>
          <p:nvPicPr>
            <p:cNvPr id="6" name="Picture 153" descr="7">
              <a:extLst>
                <a:ext uri="{FF2B5EF4-FFF2-40B4-BE49-F238E27FC236}">
                  <a16:creationId xmlns:a16="http://schemas.microsoft.com/office/drawing/2014/main" xmlns="" id="{F0C08C77-7AD4-450A-A114-889C4E487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0" descr="04">
              <a:extLst>
                <a:ext uri="{FF2B5EF4-FFF2-40B4-BE49-F238E27FC236}">
                  <a16:creationId xmlns:a16="http://schemas.microsoft.com/office/drawing/2014/main" xmlns="" id="{482CD432-BC5D-4859-852C-F73085A47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0"/>
              <a:ext cx="858"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63" descr="water_2">
            <a:extLst>
              <a:ext uri="{FF2B5EF4-FFF2-40B4-BE49-F238E27FC236}">
                <a16:creationId xmlns:a16="http://schemas.microsoft.com/office/drawing/2014/main" xmlns="" id="{ACD0B4F9-E187-42C5-94DB-ECD6D8512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1" y="914400"/>
            <a:ext cx="1155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a:extLst>
              <a:ext uri="{FF2B5EF4-FFF2-40B4-BE49-F238E27FC236}">
                <a16:creationId xmlns:a16="http://schemas.microsoft.com/office/drawing/2014/main" xmlns="" id="{E9922047-7622-4F11-87F0-CF4E7CB99B07}"/>
              </a:ext>
            </a:extLst>
          </p:cNvPr>
          <p:cNvSpPr txBox="1">
            <a:spLocks noChangeArrowheads="1"/>
          </p:cNvSpPr>
          <p:nvPr/>
        </p:nvSpPr>
        <p:spPr bwMode="gray">
          <a:xfrm>
            <a:off x="9956800" y="152400"/>
            <a:ext cx="1930400" cy="457200"/>
          </a:xfrm>
          <a:prstGeom prst="rect">
            <a:avLst/>
          </a:prstGeom>
          <a:noFill/>
          <a:ln>
            <a:noFill/>
          </a:ln>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kumimoji="0" lang="en-US" altLang="zh-TW" sz="2400">
                <a:solidFill>
                  <a:schemeClr val="bg1"/>
                </a:solidFill>
                <a:latin typeface="Arial Black" pitchFamily="34" charset="0"/>
              </a:rPr>
              <a:t>L/O/G/O</a:t>
            </a:r>
          </a:p>
        </p:txBody>
      </p:sp>
      <p:sp>
        <p:nvSpPr>
          <p:cNvPr id="3075" name="Rectangle 3"/>
          <p:cNvSpPr>
            <a:spLocks noGrp="1" noChangeArrowheads="1"/>
          </p:cNvSpPr>
          <p:nvPr>
            <p:ph type="subTitle" idx="1"/>
          </p:nvPr>
        </p:nvSpPr>
        <p:spPr>
          <a:xfrm>
            <a:off x="812800" y="3429000"/>
            <a:ext cx="9347200" cy="381000"/>
          </a:xfrm>
        </p:spPr>
        <p:txBody>
          <a:bodyPr/>
          <a:lstStyle>
            <a:lvl1pPr marL="0" indent="0">
              <a:buFont typeface="Wingdings" pitchFamily="2" charset="2"/>
              <a:buNone/>
              <a:defRPr sz="2000" b="0">
                <a:solidFill>
                  <a:srgbClr val="000000"/>
                </a:solidFill>
              </a:defRPr>
            </a:lvl1pPr>
          </a:lstStyle>
          <a:p>
            <a:r>
              <a:rPr lang="zh-TW" altLang="en-US"/>
              <a:t>按一下以編輯母片副標題樣式</a:t>
            </a:r>
          </a:p>
        </p:txBody>
      </p:sp>
      <p:sp>
        <p:nvSpPr>
          <p:cNvPr id="3074" name="Rectangle 2"/>
          <p:cNvSpPr>
            <a:spLocks noGrp="1" noChangeArrowheads="1"/>
          </p:cNvSpPr>
          <p:nvPr>
            <p:ph type="ctrTitle"/>
          </p:nvPr>
        </p:nvSpPr>
        <p:spPr>
          <a:xfrm>
            <a:off x="812800" y="2667000"/>
            <a:ext cx="9347200" cy="685800"/>
          </a:xfrm>
          <a:effectLst/>
        </p:spPr>
        <p:txBody>
          <a:bodyPr/>
          <a:lstStyle>
            <a:lvl1pPr>
              <a:defRPr sz="4800">
                <a:latin typeface="Arial" pitchFamily="34" charset="0"/>
              </a:defRPr>
            </a:lvl1pPr>
          </a:lstStyle>
          <a:p>
            <a:r>
              <a:rPr lang="zh-TW" altLang="en-US"/>
              <a:t>按一下以編輯母片標題樣式</a:t>
            </a:r>
          </a:p>
        </p:txBody>
      </p:sp>
      <p:sp>
        <p:nvSpPr>
          <p:cNvPr id="10" name="Rectangle 5">
            <a:extLst>
              <a:ext uri="{FF2B5EF4-FFF2-40B4-BE49-F238E27FC236}">
                <a16:creationId xmlns:a16="http://schemas.microsoft.com/office/drawing/2014/main" xmlns="" id="{67538830-CCA3-4450-9810-62E45E0E4AAB}"/>
              </a:ext>
            </a:extLst>
          </p:cNvPr>
          <p:cNvSpPr>
            <a:spLocks noGrp="1" noChangeArrowheads="1"/>
          </p:cNvSpPr>
          <p:nvPr>
            <p:ph type="ftr" sz="quarter" idx="10"/>
          </p:nvPr>
        </p:nvSpPr>
        <p:spPr bwMode="gray">
          <a:xfrm>
            <a:off x="101600" y="6553200"/>
            <a:ext cx="3860800" cy="304800"/>
          </a:xfrm>
        </p:spPr>
        <p:txBody>
          <a:bodyPr/>
          <a:lstStyle>
            <a:lvl1pPr algn="l">
              <a:defRPr sz="1700">
                <a:solidFill>
                  <a:srgbClr val="000000"/>
                </a:solidFill>
              </a:defRPr>
            </a:lvl1pPr>
          </a:lstStyle>
          <a:p>
            <a:pPr>
              <a:defRPr/>
            </a:pPr>
            <a:endParaRPr lang="zh-TW" altLang="en-US"/>
          </a:p>
        </p:txBody>
      </p:sp>
      <p:sp>
        <p:nvSpPr>
          <p:cNvPr id="11" name="Rectangle 154">
            <a:extLst>
              <a:ext uri="{FF2B5EF4-FFF2-40B4-BE49-F238E27FC236}">
                <a16:creationId xmlns:a16="http://schemas.microsoft.com/office/drawing/2014/main" xmlns="" id="{D0DE825C-1E93-450D-85CD-BC58673DDD30}"/>
              </a:ext>
            </a:extLst>
          </p:cNvPr>
          <p:cNvSpPr>
            <a:spLocks noGrp="1" noChangeArrowheads="1"/>
          </p:cNvSpPr>
          <p:nvPr>
            <p:ph type="dt" sz="quarter" idx="11"/>
          </p:nvPr>
        </p:nvSpPr>
        <p:spPr bwMode="auto">
          <a:xfrm>
            <a:off x="6502400" y="6613526"/>
            <a:ext cx="2844800" cy="244475"/>
          </a:xfrm>
        </p:spPr>
        <p:txBody>
          <a:bodyPr/>
          <a:lstStyle>
            <a:lvl1pPr algn="ctr">
              <a:defRPr sz="1400" b="0">
                <a:latin typeface="Arial" pitchFamily="34" charset="0"/>
              </a:defRPr>
            </a:lvl1pPr>
          </a:lstStyle>
          <a:p>
            <a:pPr>
              <a:defRPr/>
            </a:pPr>
            <a:endParaRPr lang="en-US" altLang="zh-TW"/>
          </a:p>
        </p:txBody>
      </p:sp>
      <p:sp>
        <p:nvSpPr>
          <p:cNvPr id="12" name="Rectangle 155">
            <a:extLst>
              <a:ext uri="{FF2B5EF4-FFF2-40B4-BE49-F238E27FC236}">
                <a16:creationId xmlns:a16="http://schemas.microsoft.com/office/drawing/2014/main" xmlns="" id="{BF4D551C-635E-40F2-B669-0299EB184DA4}"/>
              </a:ext>
            </a:extLst>
          </p:cNvPr>
          <p:cNvSpPr>
            <a:spLocks noGrp="1" noChangeArrowheads="1"/>
          </p:cNvSpPr>
          <p:nvPr>
            <p:ph type="sldNum" sz="quarter" idx="12"/>
          </p:nvPr>
        </p:nvSpPr>
        <p:spPr bwMode="auto">
          <a:xfrm>
            <a:off x="11379200" y="6553201"/>
            <a:ext cx="609600" cy="244475"/>
          </a:xfrm>
        </p:spPr>
        <p:txBody>
          <a:bodyPr/>
          <a:lstStyle>
            <a:lvl1pPr algn="ctr">
              <a:defRPr sz="1400" smtClean="0">
                <a:latin typeface="Arial" panose="020B0604020202020204" pitchFamily="34" charset="0"/>
              </a:defRPr>
            </a:lvl1pPr>
          </a:lstStyle>
          <a:p>
            <a:pPr>
              <a:defRPr/>
            </a:pPr>
            <a:fld id="{837EB3FE-A071-42ED-95DF-C5C480E67D3F}" type="slidenum">
              <a:rPr lang="zh-TW" altLang="en-US"/>
              <a:pPr>
                <a:defRPr/>
              </a:pPr>
              <a:t>‹#›</a:t>
            </a:fld>
            <a:endParaRPr lang="en-US" altLang="zh-TW"/>
          </a:p>
        </p:txBody>
      </p:sp>
    </p:spTree>
    <p:extLst>
      <p:ext uri="{BB962C8B-B14F-4D97-AF65-F5344CB8AC3E}">
        <p14:creationId xmlns:p14="http://schemas.microsoft.com/office/powerpoint/2010/main" val="2342083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412831D8-AEF2-4D84-9398-5507557C5BC3}"/>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E312C63E-8C12-48CA-A44C-DDFBE49F4D1F}"/>
              </a:ext>
            </a:extLst>
          </p:cNvPr>
          <p:cNvSpPr>
            <a:spLocks noGrp="1" noChangeArrowheads="1"/>
          </p:cNvSpPr>
          <p:nvPr>
            <p:ph type="sldNum" sz="quarter" idx="11"/>
          </p:nvPr>
        </p:nvSpPr>
        <p:spPr>
          <a:ln/>
        </p:spPr>
        <p:txBody>
          <a:bodyPr/>
          <a:lstStyle>
            <a:lvl1pPr>
              <a:defRPr/>
            </a:lvl1pPr>
          </a:lstStyle>
          <a:p>
            <a:pPr>
              <a:defRPr/>
            </a:pPr>
            <a:fld id="{029FF2D3-B445-464B-872B-FC8C743ED4AD}"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ABD3EF58-C2C2-4D94-857E-C09C5F99689C}"/>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2611766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xmlns="" id="{37294A78-E5C0-4816-BEBA-5D73BB04A13F}"/>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BC4CEEEC-E82C-4EAD-A208-34BD1198A826}"/>
              </a:ext>
            </a:extLst>
          </p:cNvPr>
          <p:cNvSpPr>
            <a:spLocks noGrp="1" noChangeArrowheads="1"/>
          </p:cNvSpPr>
          <p:nvPr>
            <p:ph type="sldNum" sz="quarter" idx="11"/>
          </p:nvPr>
        </p:nvSpPr>
        <p:spPr>
          <a:ln/>
        </p:spPr>
        <p:txBody>
          <a:bodyPr/>
          <a:lstStyle>
            <a:lvl1pPr>
              <a:defRPr/>
            </a:lvl1pPr>
          </a:lstStyle>
          <a:p>
            <a:pPr>
              <a:defRPr/>
            </a:pPr>
            <a:fld id="{C9BC3D9F-C848-4165-8014-0E6E77154CF0}"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6825E76A-0DC8-46B0-A389-9D24F37C0E9B}"/>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0399077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06400" y="1219200"/>
            <a:ext cx="5486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0" y="1219200"/>
            <a:ext cx="5486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BC9D7662-A6B6-4C98-95F9-D44CC50AD8BA}"/>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D114C17D-957B-4010-A9ED-6557554C9A92}"/>
              </a:ext>
            </a:extLst>
          </p:cNvPr>
          <p:cNvSpPr>
            <a:spLocks noGrp="1" noChangeArrowheads="1"/>
          </p:cNvSpPr>
          <p:nvPr>
            <p:ph type="sldNum" sz="quarter" idx="11"/>
          </p:nvPr>
        </p:nvSpPr>
        <p:spPr>
          <a:ln/>
        </p:spPr>
        <p:txBody>
          <a:bodyPr/>
          <a:lstStyle>
            <a:lvl1pPr>
              <a:defRPr/>
            </a:lvl1pPr>
          </a:lstStyle>
          <a:p>
            <a:pPr>
              <a:defRPr/>
            </a:pPr>
            <a:fld id="{A44CFADA-4202-4A32-AB28-74BB6B6CA092}"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D2BFE281-E018-4340-BDCC-CDBF59838DAB}"/>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7154882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pic>
        <p:nvPicPr>
          <p:cNvPr id="4" name="Picture 23">
            <a:extLst>
              <a:ext uri="{FF2B5EF4-FFF2-40B4-BE49-F238E27FC236}">
                <a16:creationId xmlns:a16="http://schemas.microsoft.com/office/drawing/2014/main" xmlns="" id="{B6976037-2F55-496B-89DB-AAE4CEB9CF4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5200" t="2823" r="4070" b="1613"/>
          <a:stretch>
            <a:fillRect/>
          </a:stretch>
        </p:blipFill>
        <p:spPr bwMode="auto">
          <a:xfrm>
            <a:off x="2" y="1"/>
            <a:ext cx="846858"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473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xmlns="" id="{AC243B96-1A73-420C-9F3C-CBE7ED0122E7}"/>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8" name="Rectangle 6">
            <a:extLst>
              <a:ext uri="{FF2B5EF4-FFF2-40B4-BE49-F238E27FC236}">
                <a16:creationId xmlns:a16="http://schemas.microsoft.com/office/drawing/2014/main" xmlns="" id="{88F85425-FB4A-453C-802A-BF333ACCE0EA}"/>
              </a:ext>
            </a:extLst>
          </p:cNvPr>
          <p:cNvSpPr>
            <a:spLocks noGrp="1" noChangeArrowheads="1"/>
          </p:cNvSpPr>
          <p:nvPr>
            <p:ph type="sldNum" sz="quarter" idx="11"/>
          </p:nvPr>
        </p:nvSpPr>
        <p:spPr>
          <a:ln/>
        </p:spPr>
        <p:txBody>
          <a:bodyPr/>
          <a:lstStyle>
            <a:lvl1pPr>
              <a:defRPr/>
            </a:lvl1pPr>
          </a:lstStyle>
          <a:p>
            <a:pPr>
              <a:defRPr/>
            </a:pPr>
            <a:fld id="{118B6BA3-260B-4CDC-BFB2-18E67B71460C}" type="slidenum">
              <a:rPr lang="zh-TW" altLang="en-US"/>
              <a:pPr>
                <a:defRPr/>
              </a:pPr>
              <a:t>‹#›</a:t>
            </a:fld>
            <a:endParaRPr lang="en-US" altLang="zh-TW"/>
          </a:p>
        </p:txBody>
      </p:sp>
      <p:sp>
        <p:nvSpPr>
          <p:cNvPr id="9" name="Rectangle 159">
            <a:extLst>
              <a:ext uri="{FF2B5EF4-FFF2-40B4-BE49-F238E27FC236}">
                <a16:creationId xmlns:a16="http://schemas.microsoft.com/office/drawing/2014/main" xmlns="" id="{FD2E9A6D-A3EE-471C-8A5D-9A36108CD98B}"/>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3026549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xmlns="" id="{9C86A696-9265-4A67-92C3-AEBE34D2F1A9}"/>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4" name="Rectangle 6">
            <a:extLst>
              <a:ext uri="{FF2B5EF4-FFF2-40B4-BE49-F238E27FC236}">
                <a16:creationId xmlns:a16="http://schemas.microsoft.com/office/drawing/2014/main" xmlns="" id="{EF7E0AF8-93B2-46DF-9C6D-3BA2987E05C4}"/>
              </a:ext>
            </a:extLst>
          </p:cNvPr>
          <p:cNvSpPr>
            <a:spLocks noGrp="1" noChangeArrowheads="1"/>
          </p:cNvSpPr>
          <p:nvPr>
            <p:ph type="sldNum" sz="quarter" idx="11"/>
          </p:nvPr>
        </p:nvSpPr>
        <p:spPr>
          <a:ln/>
        </p:spPr>
        <p:txBody>
          <a:bodyPr/>
          <a:lstStyle>
            <a:lvl1pPr>
              <a:defRPr/>
            </a:lvl1pPr>
          </a:lstStyle>
          <a:p>
            <a:pPr>
              <a:defRPr/>
            </a:pPr>
            <a:fld id="{52DCAA3F-9E13-49B8-9DB7-D36DFBE33815}" type="slidenum">
              <a:rPr lang="zh-TW" altLang="en-US"/>
              <a:pPr>
                <a:defRPr/>
              </a:pPr>
              <a:t>‹#›</a:t>
            </a:fld>
            <a:endParaRPr lang="en-US" altLang="zh-TW"/>
          </a:p>
        </p:txBody>
      </p:sp>
      <p:sp>
        <p:nvSpPr>
          <p:cNvPr id="5" name="Rectangle 159">
            <a:extLst>
              <a:ext uri="{FF2B5EF4-FFF2-40B4-BE49-F238E27FC236}">
                <a16:creationId xmlns:a16="http://schemas.microsoft.com/office/drawing/2014/main" xmlns="" id="{8206748A-DA10-4284-B577-1717990CEDFA}"/>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2322262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2B232EA-0095-4229-96A8-ED569434A795}"/>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3" name="Rectangle 6">
            <a:extLst>
              <a:ext uri="{FF2B5EF4-FFF2-40B4-BE49-F238E27FC236}">
                <a16:creationId xmlns:a16="http://schemas.microsoft.com/office/drawing/2014/main" xmlns="" id="{0E8AA93F-4067-475E-AE1D-049BDC1FC158}"/>
              </a:ext>
            </a:extLst>
          </p:cNvPr>
          <p:cNvSpPr>
            <a:spLocks noGrp="1" noChangeArrowheads="1"/>
          </p:cNvSpPr>
          <p:nvPr>
            <p:ph type="sldNum" sz="quarter" idx="11"/>
          </p:nvPr>
        </p:nvSpPr>
        <p:spPr>
          <a:ln/>
        </p:spPr>
        <p:txBody>
          <a:bodyPr/>
          <a:lstStyle>
            <a:lvl1pPr>
              <a:defRPr/>
            </a:lvl1pPr>
          </a:lstStyle>
          <a:p>
            <a:pPr>
              <a:defRPr/>
            </a:pPr>
            <a:fld id="{92AE9A34-3C12-4E25-AF0B-5B0721A9E42F}" type="slidenum">
              <a:rPr lang="zh-TW" altLang="en-US"/>
              <a:pPr>
                <a:defRPr/>
              </a:pPr>
              <a:t>‹#›</a:t>
            </a:fld>
            <a:endParaRPr lang="en-US" altLang="zh-TW"/>
          </a:p>
        </p:txBody>
      </p:sp>
      <p:sp>
        <p:nvSpPr>
          <p:cNvPr id="4" name="Rectangle 159">
            <a:extLst>
              <a:ext uri="{FF2B5EF4-FFF2-40B4-BE49-F238E27FC236}">
                <a16:creationId xmlns:a16="http://schemas.microsoft.com/office/drawing/2014/main" xmlns="" id="{DDAC02B6-DC3F-40D2-A53C-31ADB4FFF2C2}"/>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19014544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132958CF-BB8B-4DEF-B51E-BF863708A0AF}"/>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25EFC7B0-B359-4101-86FD-88B622C598BC}"/>
              </a:ext>
            </a:extLst>
          </p:cNvPr>
          <p:cNvSpPr>
            <a:spLocks noGrp="1" noChangeArrowheads="1"/>
          </p:cNvSpPr>
          <p:nvPr>
            <p:ph type="sldNum" sz="quarter" idx="11"/>
          </p:nvPr>
        </p:nvSpPr>
        <p:spPr>
          <a:ln/>
        </p:spPr>
        <p:txBody>
          <a:bodyPr/>
          <a:lstStyle>
            <a:lvl1pPr>
              <a:defRPr/>
            </a:lvl1pPr>
          </a:lstStyle>
          <a:p>
            <a:pPr>
              <a:defRPr/>
            </a:pPr>
            <a:fld id="{897E8A40-F3D0-4AE3-BED3-6A6C5C93889D}"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2724E04D-1FA3-4092-B86A-D7D5C615DF4C}"/>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60295936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E77D1B9E-A751-46E7-B382-A9C987CC3B77}"/>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D41BE361-8E49-4FFE-A7D3-0C9FD716BC38}"/>
              </a:ext>
            </a:extLst>
          </p:cNvPr>
          <p:cNvSpPr>
            <a:spLocks noGrp="1" noChangeArrowheads="1"/>
          </p:cNvSpPr>
          <p:nvPr>
            <p:ph type="sldNum" sz="quarter" idx="11"/>
          </p:nvPr>
        </p:nvSpPr>
        <p:spPr>
          <a:ln/>
        </p:spPr>
        <p:txBody>
          <a:bodyPr/>
          <a:lstStyle>
            <a:lvl1pPr>
              <a:defRPr/>
            </a:lvl1pPr>
          </a:lstStyle>
          <a:p>
            <a:pPr>
              <a:defRPr/>
            </a:pPr>
            <a:fld id="{6F0D61C4-6A59-4BF3-8B22-513B6BA9D6D4}"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97D2AC90-2D65-445A-BA5A-658998007194}"/>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6626757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1B710138-644F-43C9-B25C-C71A188190AD}"/>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7BE7C663-C17F-4294-B4AD-3F2CC2A0AC30}"/>
              </a:ext>
            </a:extLst>
          </p:cNvPr>
          <p:cNvSpPr>
            <a:spLocks noGrp="1" noChangeArrowheads="1"/>
          </p:cNvSpPr>
          <p:nvPr>
            <p:ph type="sldNum" sz="quarter" idx="11"/>
          </p:nvPr>
        </p:nvSpPr>
        <p:spPr>
          <a:ln/>
        </p:spPr>
        <p:txBody>
          <a:bodyPr/>
          <a:lstStyle>
            <a:lvl1pPr>
              <a:defRPr/>
            </a:lvl1pPr>
          </a:lstStyle>
          <a:p>
            <a:pPr>
              <a:defRPr/>
            </a:pPr>
            <a:fld id="{33AD3CBC-D485-42AB-A237-A65A3532C530}"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3D151478-B59D-4553-872E-CA75617BDADF}"/>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0916277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88400" y="350838"/>
            <a:ext cx="2794000" cy="5973762"/>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06400" y="350838"/>
            <a:ext cx="8178800" cy="59737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DE4C1621-2464-45E6-A26D-222884680B84}"/>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9F1CF66B-ED01-4DB7-B8AE-E6ED49D14EF0}"/>
              </a:ext>
            </a:extLst>
          </p:cNvPr>
          <p:cNvSpPr>
            <a:spLocks noGrp="1" noChangeArrowheads="1"/>
          </p:cNvSpPr>
          <p:nvPr>
            <p:ph type="sldNum" sz="quarter" idx="11"/>
          </p:nvPr>
        </p:nvSpPr>
        <p:spPr>
          <a:ln/>
        </p:spPr>
        <p:txBody>
          <a:bodyPr/>
          <a:lstStyle>
            <a:lvl1pPr>
              <a:defRPr/>
            </a:lvl1pPr>
          </a:lstStyle>
          <a:p>
            <a:pPr>
              <a:defRPr/>
            </a:pPr>
            <a:fld id="{16CFE866-2BF3-4337-9742-89BAEB5095FB}"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EE248668-2BB3-48F1-964A-F27B5A139248}"/>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9224678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投影片編號版面配置區 2">
            <a:extLst>
              <a:ext uri="{FF2B5EF4-FFF2-40B4-BE49-F238E27FC236}">
                <a16:creationId xmlns:a16="http://schemas.microsoft.com/office/drawing/2014/main" xmlns="" id="{9AB72C97-15BC-4FC9-9C01-0808AC84E1B1}"/>
              </a:ext>
            </a:extLst>
          </p:cNvPr>
          <p:cNvSpPr>
            <a:spLocks noGrp="1"/>
          </p:cNvSpPr>
          <p:nvPr>
            <p:ph type="sldNum" sz="quarter" idx="10"/>
          </p:nvPr>
        </p:nvSpPr>
        <p:spPr>
          <a:xfrm>
            <a:off x="8989484" y="6492876"/>
            <a:ext cx="2743200" cy="365125"/>
          </a:xfrm>
        </p:spPr>
        <p:txBody>
          <a:bodyPr/>
          <a:lstStyle>
            <a:lvl1pPr>
              <a:defRPr smtClean="0"/>
            </a:lvl1pPr>
          </a:lstStyle>
          <a:p>
            <a:pPr>
              <a:defRPr/>
            </a:pPr>
            <a:fld id="{FA4422C2-0A14-41D7-8FC2-81F06E50CEA4}" type="slidenum">
              <a:rPr lang="zh-TW" altLang="en-US"/>
              <a:pPr>
                <a:defRPr/>
              </a:pPr>
              <a:t>‹#›</a:t>
            </a:fld>
            <a:endParaRPr lang="zh-TW" altLang="en-US"/>
          </a:p>
        </p:txBody>
      </p:sp>
    </p:spTree>
    <p:extLst>
      <p:ext uri="{BB962C8B-B14F-4D97-AF65-F5344CB8AC3E}">
        <p14:creationId xmlns:p14="http://schemas.microsoft.com/office/powerpoint/2010/main" val="2575247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1332877" y="2093854"/>
            <a:ext cx="3764973" cy="23882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38" name="Picture Placeholder 13"/>
          <p:cNvSpPr>
            <a:spLocks noGrp="1"/>
          </p:cNvSpPr>
          <p:nvPr>
            <p:ph type="pic" sz="quarter" idx="51"/>
          </p:nvPr>
        </p:nvSpPr>
        <p:spPr>
          <a:xfrm>
            <a:off x="4893345" y="3156388"/>
            <a:ext cx="893111" cy="1556374"/>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33067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bg bwMode="gray">
      <p:bgPr>
        <a:solidFill>
          <a:srgbClr val="FFFFFF"/>
        </a:solidFill>
        <a:effectLst/>
      </p:bgPr>
    </p:bg>
    <p:spTree>
      <p:nvGrpSpPr>
        <p:cNvPr id="1" name=""/>
        <p:cNvGrpSpPr/>
        <p:nvPr/>
      </p:nvGrpSpPr>
      <p:grpSpPr>
        <a:xfrm>
          <a:off x="0" y="0"/>
          <a:ext cx="0" cy="0"/>
          <a:chOff x="0" y="0"/>
          <a:chExt cx="0" cy="0"/>
        </a:xfrm>
      </p:grpSpPr>
      <p:pic>
        <p:nvPicPr>
          <p:cNvPr id="4" name="Picture 167" descr="1">
            <a:extLst>
              <a:ext uri="{FF2B5EF4-FFF2-40B4-BE49-F238E27FC236}">
                <a16:creationId xmlns:a16="http://schemas.microsoft.com/office/drawing/2014/main" xmlns="" id="{FDCE18E3-1D90-4B31-813D-A926D520F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68426"/>
            <a:ext cx="1099396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2">
            <a:extLst>
              <a:ext uri="{FF2B5EF4-FFF2-40B4-BE49-F238E27FC236}">
                <a16:creationId xmlns:a16="http://schemas.microsoft.com/office/drawing/2014/main" xmlns="" id="{CFD7E04B-B4C4-4542-8731-BB88C731D81F}"/>
              </a:ext>
            </a:extLst>
          </p:cNvPr>
          <p:cNvGrpSpPr>
            <a:grpSpLocks/>
          </p:cNvGrpSpPr>
          <p:nvPr/>
        </p:nvGrpSpPr>
        <p:grpSpPr bwMode="auto">
          <a:xfrm>
            <a:off x="0" y="0"/>
            <a:ext cx="12192000" cy="2971800"/>
            <a:chOff x="0" y="0"/>
            <a:chExt cx="5760" cy="2016"/>
          </a:xfrm>
        </p:grpSpPr>
        <p:pic>
          <p:nvPicPr>
            <p:cNvPr id="6" name="Picture 153" descr="7">
              <a:extLst>
                <a:ext uri="{FF2B5EF4-FFF2-40B4-BE49-F238E27FC236}">
                  <a16:creationId xmlns:a16="http://schemas.microsoft.com/office/drawing/2014/main" xmlns="" id="{CBE51340-A349-4CB0-87B8-6084773B2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0" descr="04">
              <a:extLst>
                <a:ext uri="{FF2B5EF4-FFF2-40B4-BE49-F238E27FC236}">
                  <a16:creationId xmlns:a16="http://schemas.microsoft.com/office/drawing/2014/main" xmlns="" id="{D1A5EE16-CD80-49F9-AD12-EF97C3F93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0"/>
              <a:ext cx="858"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63" descr="water_2">
            <a:extLst>
              <a:ext uri="{FF2B5EF4-FFF2-40B4-BE49-F238E27FC236}">
                <a16:creationId xmlns:a16="http://schemas.microsoft.com/office/drawing/2014/main" xmlns="" id="{C83DF74D-58C7-4EC7-9E5C-815314ED3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1" y="914400"/>
            <a:ext cx="1155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a:extLst>
              <a:ext uri="{FF2B5EF4-FFF2-40B4-BE49-F238E27FC236}">
                <a16:creationId xmlns:a16="http://schemas.microsoft.com/office/drawing/2014/main" xmlns="" id="{52F4173B-F895-400F-8BFB-653369F44899}"/>
              </a:ext>
            </a:extLst>
          </p:cNvPr>
          <p:cNvSpPr txBox="1">
            <a:spLocks noChangeArrowheads="1"/>
          </p:cNvSpPr>
          <p:nvPr/>
        </p:nvSpPr>
        <p:spPr bwMode="gray">
          <a:xfrm>
            <a:off x="9956800" y="152400"/>
            <a:ext cx="1930400" cy="457200"/>
          </a:xfrm>
          <a:prstGeom prst="rect">
            <a:avLst/>
          </a:prstGeom>
          <a:noFill/>
          <a:ln>
            <a:noFill/>
          </a:ln>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kumimoji="0" lang="en-US" altLang="zh-TW" sz="2400">
                <a:solidFill>
                  <a:schemeClr val="bg1"/>
                </a:solidFill>
                <a:latin typeface="Arial Black" pitchFamily="34" charset="0"/>
              </a:rPr>
              <a:t>L/O/G/O</a:t>
            </a:r>
          </a:p>
        </p:txBody>
      </p:sp>
      <p:sp>
        <p:nvSpPr>
          <p:cNvPr id="3075" name="Rectangle 3"/>
          <p:cNvSpPr>
            <a:spLocks noGrp="1" noChangeArrowheads="1"/>
          </p:cNvSpPr>
          <p:nvPr>
            <p:ph type="subTitle" idx="1"/>
          </p:nvPr>
        </p:nvSpPr>
        <p:spPr>
          <a:xfrm>
            <a:off x="812800" y="3429000"/>
            <a:ext cx="9347200" cy="381000"/>
          </a:xfrm>
        </p:spPr>
        <p:txBody>
          <a:bodyPr/>
          <a:lstStyle>
            <a:lvl1pPr marL="0" indent="0">
              <a:buFont typeface="Wingdings" pitchFamily="2" charset="2"/>
              <a:buNone/>
              <a:defRPr sz="2000" b="0">
                <a:solidFill>
                  <a:srgbClr val="000000"/>
                </a:solidFill>
              </a:defRPr>
            </a:lvl1pPr>
          </a:lstStyle>
          <a:p>
            <a:r>
              <a:rPr lang="zh-TW" altLang="en-US"/>
              <a:t>按一下以編輯母片副標題樣式</a:t>
            </a:r>
          </a:p>
        </p:txBody>
      </p:sp>
      <p:sp>
        <p:nvSpPr>
          <p:cNvPr id="3074" name="Rectangle 2"/>
          <p:cNvSpPr>
            <a:spLocks noGrp="1" noChangeArrowheads="1"/>
          </p:cNvSpPr>
          <p:nvPr>
            <p:ph type="ctrTitle"/>
          </p:nvPr>
        </p:nvSpPr>
        <p:spPr>
          <a:xfrm>
            <a:off x="812800" y="2667000"/>
            <a:ext cx="9347200" cy="685800"/>
          </a:xfrm>
          <a:effectLst/>
        </p:spPr>
        <p:txBody>
          <a:bodyPr/>
          <a:lstStyle>
            <a:lvl1pPr>
              <a:defRPr sz="4800">
                <a:latin typeface="Arial" pitchFamily="34" charset="0"/>
              </a:defRPr>
            </a:lvl1pPr>
          </a:lstStyle>
          <a:p>
            <a:r>
              <a:rPr lang="zh-TW" altLang="en-US"/>
              <a:t>按一下以編輯母片標題樣式</a:t>
            </a:r>
          </a:p>
        </p:txBody>
      </p:sp>
      <p:sp>
        <p:nvSpPr>
          <p:cNvPr id="10" name="Rectangle 5">
            <a:extLst>
              <a:ext uri="{FF2B5EF4-FFF2-40B4-BE49-F238E27FC236}">
                <a16:creationId xmlns:a16="http://schemas.microsoft.com/office/drawing/2014/main" xmlns="" id="{3834CBF2-7CA6-48BC-99E2-BC22E8DCD80B}"/>
              </a:ext>
            </a:extLst>
          </p:cNvPr>
          <p:cNvSpPr>
            <a:spLocks noGrp="1" noChangeArrowheads="1"/>
          </p:cNvSpPr>
          <p:nvPr>
            <p:ph type="ftr" sz="quarter" idx="10"/>
          </p:nvPr>
        </p:nvSpPr>
        <p:spPr bwMode="gray">
          <a:xfrm>
            <a:off x="101600" y="6553200"/>
            <a:ext cx="3860800" cy="304800"/>
          </a:xfrm>
        </p:spPr>
        <p:txBody>
          <a:bodyPr/>
          <a:lstStyle>
            <a:lvl1pPr algn="l">
              <a:defRPr sz="1700">
                <a:solidFill>
                  <a:srgbClr val="000000"/>
                </a:solidFill>
              </a:defRPr>
            </a:lvl1pPr>
          </a:lstStyle>
          <a:p>
            <a:pPr>
              <a:defRPr/>
            </a:pPr>
            <a:endParaRPr lang="zh-TW" altLang="en-US"/>
          </a:p>
        </p:txBody>
      </p:sp>
      <p:sp>
        <p:nvSpPr>
          <p:cNvPr id="11" name="Rectangle 154">
            <a:extLst>
              <a:ext uri="{FF2B5EF4-FFF2-40B4-BE49-F238E27FC236}">
                <a16:creationId xmlns:a16="http://schemas.microsoft.com/office/drawing/2014/main" xmlns="" id="{DB81575B-88B9-4B99-9D8F-14D664F1C699}"/>
              </a:ext>
            </a:extLst>
          </p:cNvPr>
          <p:cNvSpPr>
            <a:spLocks noGrp="1" noChangeArrowheads="1"/>
          </p:cNvSpPr>
          <p:nvPr>
            <p:ph type="dt" sz="quarter" idx="11"/>
          </p:nvPr>
        </p:nvSpPr>
        <p:spPr bwMode="auto">
          <a:xfrm>
            <a:off x="6502400" y="6613526"/>
            <a:ext cx="2844800" cy="244475"/>
          </a:xfrm>
        </p:spPr>
        <p:txBody>
          <a:bodyPr/>
          <a:lstStyle>
            <a:lvl1pPr algn="ctr">
              <a:defRPr sz="1400" b="0">
                <a:latin typeface="Arial" pitchFamily="34" charset="0"/>
              </a:defRPr>
            </a:lvl1pPr>
          </a:lstStyle>
          <a:p>
            <a:pPr>
              <a:defRPr/>
            </a:pPr>
            <a:endParaRPr lang="en-US" altLang="zh-TW"/>
          </a:p>
        </p:txBody>
      </p:sp>
      <p:sp>
        <p:nvSpPr>
          <p:cNvPr id="12" name="Rectangle 155">
            <a:extLst>
              <a:ext uri="{FF2B5EF4-FFF2-40B4-BE49-F238E27FC236}">
                <a16:creationId xmlns:a16="http://schemas.microsoft.com/office/drawing/2014/main" xmlns="" id="{68240EAF-AF76-4EBB-AEA3-110E75A4324B}"/>
              </a:ext>
            </a:extLst>
          </p:cNvPr>
          <p:cNvSpPr>
            <a:spLocks noGrp="1" noChangeArrowheads="1"/>
          </p:cNvSpPr>
          <p:nvPr>
            <p:ph type="sldNum" sz="quarter" idx="12"/>
          </p:nvPr>
        </p:nvSpPr>
        <p:spPr bwMode="auto">
          <a:xfrm>
            <a:off x="11379200" y="6553201"/>
            <a:ext cx="609600" cy="244475"/>
          </a:xfrm>
        </p:spPr>
        <p:txBody>
          <a:bodyPr/>
          <a:lstStyle>
            <a:lvl1pPr algn="ctr">
              <a:defRPr sz="1400" smtClean="0">
                <a:latin typeface="Arial" panose="020B0604020202020204" pitchFamily="34" charset="0"/>
              </a:defRPr>
            </a:lvl1pPr>
          </a:lstStyle>
          <a:p>
            <a:pPr>
              <a:defRPr/>
            </a:pPr>
            <a:fld id="{417B941D-362D-493B-BDEE-F7545C18B872}" type="slidenum">
              <a:rPr lang="zh-TW" altLang="en-US"/>
              <a:pPr>
                <a:defRPr/>
              </a:pPr>
              <a:t>‹#›</a:t>
            </a:fld>
            <a:endParaRPr lang="en-US" altLang="zh-TW"/>
          </a:p>
        </p:txBody>
      </p:sp>
    </p:spTree>
    <p:extLst>
      <p:ext uri="{BB962C8B-B14F-4D97-AF65-F5344CB8AC3E}">
        <p14:creationId xmlns:p14="http://schemas.microsoft.com/office/powerpoint/2010/main" val="2862048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98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4063CB7E-7CEE-4801-AF9E-03418AB12B5A}"/>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5BDAE375-1E68-47AE-A083-CDFAA3EC917D}"/>
              </a:ext>
            </a:extLst>
          </p:cNvPr>
          <p:cNvSpPr>
            <a:spLocks noGrp="1" noChangeArrowheads="1"/>
          </p:cNvSpPr>
          <p:nvPr>
            <p:ph type="sldNum" sz="quarter" idx="11"/>
          </p:nvPr>
        </p:nvSpPr>
        <p:spPr>
          <a:ln/>
        </p:spPr>
        <p:txBody>
          <a:bodyPr/>
          <a:lstStyle>
            <a:lvl1pPr>
              <a:defRPr/>
            </a:lvl1pPr>
          </a:lstStyle>
          <a:p>
            <a:pPr>
              <a:defRPr/>
            </a:pPr>
            <a:fld id="{FA40CF00-C559-4DF1-8C6B-92C714961975}"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9E3BDF34-9ADD-4020-AAE5-EBDED8C51761}"/>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40498600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xmlns="" id="{8994CA94-CE3D-4D20-B73A-90D3B8B0DFC2}"/>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D7992978-D6A1-4A1F-B1E4-A86F8B655F15}"/>
              </a:ext>
            </a:extLst>
          </p:cNvPr>
          <p:cNvSpPr>
            <a:spLocks noGrp="1" noChangeArrowheads="1"/>
          </p:cNvSpPr>
          <p:nvPr>
            <p:ph type="sldNum" sz="quarter" idx="11"/>
          </p:nvPr>
        </p:nvSpPr>
        <p:spPr>
          <a:ln/>
        </p:spPr>
        <p:txBody>
          <a:bodyPr/>
          <a:lstStyle>
            <a:lvl1pPr>
              <a:defRPr/>
            </a:lvl1pPr>
          </a:lstStyle>
          <a:p>
            <a:pPr>
              <a:defRPr/>
            </a:pPr>
            <a:fld id="{47726CC4-D8F0-4E37-890C-940D809CE11C}"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C6AE95BD-0DF6-478B-B5A9-57316CC112A7}"/>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53747693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06400" y="1219200"/>
            <a:ext cx="5486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0" y="1219200"/>
            <a:ext cx="5486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a16="http://schemas.microsoft.com/office/drawing/2014/main" xmlns="" id="{72433E9D-15B2-4194-8630-956A1352E78C}"/>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E6F651F3-AE2A-47C0-BAFE-5837E4C29002}"/>
              </a:ext>
            </a:extLst>
          </p:cNvPr>
          <p:cNvSpPr>
            <a:spLocks noGrp="1" noChangeArrowheads="1"/>
          </p:cNvSpPr>
          <p:nvPr>
            <p:ph type="sldNum" sz="quarter" idx="11"/>
          </p:nvPr>
        </p:nvSpPr>
        <p:spPr>
          <a:ln/>
        </p:spPr>
        <p:txBody>
          <a:bodyPr/>
          <a:lstStyle>
            <a:lvl1pPr>
              <a:defRPr/>
            </a:lvl1pPr>
          </a:lstStyle>
          <a:p>
            <a:pPr>
              <a:defRPr/>
            </a:pPr>
            <a:fld id="{F661299D-C726-4F07-9F7E-0B908411E79B}"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69C61D2A-A69A-44E0-A542-2884DD6B217B}"/>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45719172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a16="http://schemas.microsoft.com/office/drawing/2014/main" xmlns="" id="{6A13EB48-FA65-41F3-A31C-A766E2D92115}"/>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8" name="Rectangle 6">
            <a:extLst>
              <a:ext uri="{FF2B5EF4-FFF2-40B4-BE49-F238E27FC236}">
                <a16:creationId xmlns:a16="http://schemas.microsoft.com/office/drawing/2014/main" xmlns="" id="{B4265913-383C-4F61-B323-8993C7A177D6}"/>
              </a:ext>
            </a:extLst>
          </p:cNvPr>
          <p:cNvSpPr>
            <a:spLocks noGrp="1" noChangeArrowheads="1"/>
          </p:cNvSpPr>
          <p:nvPr>
            <p:ph type="sldNum" sz="quarter" idx="11"/>
          </p:nvPr>
        </p:nvSpPr>
        <p:spPr>
          <a:ln/>
        </p:spPr>
        <p:txBody>
          <a:bodyPr/>
          <a:lstStyle>
            <a:lvl1pPr>
              <a:defRPr/>
            </a:lvl1pPr>
          </a:lstStyle>
          <a:p>
            <a:pPr>
              <a:defRPr/>
            </a:pPr>
            <a:fld id="{966BE774-A14F-4CE9-83B4-A5107AB57394}" type="slidenum">
              <a:rPr lang="zh-TW" altLang="en-US"/>
              <a:pPr>
                <a:defRPr/>
              </a:pPr>
              <a:t>‹#›</a:t>
            </a:fld>
            <a:endParaRPr lang="en-US" altLang="zh-TW"/>
          </a:p>
        </p:txBody>
      </p:sp>
      <p:sp>
        <p:nvSpPr>
          <p:cNvPr id="9" name="Rectangle 159">
            <a:extLst>
              <a:ext uri="{FF2B5EF4-FFF2-40B4-BE49-F238E27FC236}">
                <a16:creationId xmlns:a16="http://schemas.microsoft.com/office/drawing/2014/main" xmlns="" id="{0AB57437-3F7C-4DF1-9881-4BA5682A0707}"/>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33577772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a16="http://schemas.microsoft.com/office/drawing/2014/main" xmlns="" id="{0C4A73F8-8052-4577-AFC7-623FF736F97F}"/>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4" name="Rectangle 6">
            <a:extLst>
              <a:ext uri="{FF2B5EF4-FFF2-40B4-BE49-F238E27FC236}">
                <a16:creationId xmlns:a16="http://schemas.microsoft.com/office/drawing/2014/main" xmlns="" id="{D22BC2CF-F7FC-4871-BAB9-1E74B29180D9}"/>
              </a:ext>
            </a:extLst>
          </p:cNvPr>
          <p:cNvSpPr>
            <a:spLocks noGrp="1" noChangeArrowheads="1"/>
          </p:cNvSpPr>
          <p:nvPr>
            <p:ph type="sldNum" sz="quarter" idx="11"/>
          </p:nvPr>
        </p:nvSpPr>
        <p:spPr>
          <a:ln/>
        </p:spPr>
        <p:txBody>
          <a:bodyPr/>
          <a:lstStyle>
            <a:lvl1pPr>
              <a:defRPr/>
            </a:lvl1pPr>
          </a:lstStyle>
          <a:p>
            <a:pPr>
              <a:defRPr/>
            </a:pPr>
            <a:fld id="{7085E8E4-578F-49FB-8B02-6BAC621C68AC}" type="slidenum">
              <a:rPr lang="zh-TW" altLang="en-US"/>
              <a:pPr>
                <a:defRPr/>
              </a:pPr>
              <a:t>‹#›</a:t>
            </a:fld>
            <a:endParaRPr lang="en-US" altLang="zh-TW"/>
          </a:p>
        </p:txBody>
      </p:sp>
      <p:sp>
        <p:nvSpPr>
          <p:cNvPr id="5" name="Rectangle 159">
            <a:extLst>
              <a:ext uri="{FF2B5EF4-FFF2-40B4-BE49-F238E27FC236}">
                <a16:creationId xmlns:a16="http://schemas.microsoft.com/office/drawing/2014/main" xmlns="" id="{D47BA851-85C5-428D-BB71-8A531542FF90}"/>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1143327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933AB22-014C-411B-8A9D-3DDEA8E64F4F}"/>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3" name="Rectangle 6">
            <a:extLst>
              <a:ext uri="{FF2B5EF4-FFF2-40B4-BE49-F238E27FC236}">
                <a16:creationId xmlns:a16="http://schemas.microsoft.com/office/drawing/2014/main" xmlns="" id="{B4E94156-06B8-4BF6-899B-425A083CACF1}"/>
              </a:ext>
            </a:extLst>
          </p:cNvPr>
          <p:cNvSpPr>
            <a:spLocks noGrp="1" noChangeArrowheads="1"/>
          </p:cNvSpPr>
          <p:nvPr>
            <p:ph type="sldNum" sz="quarter" idx="11"/>
          </p:nvPr>
        </p:nvSpPr>
        <p:spPr>
          <a:ln/>
        </p:spPr>
        <p:txBody>
          <a:bodyPr/>
          <a:lstStyle>
            <a:lvl1pPr>
              <a:defRPr/>
            </a:lvl1pPr>
          </a:lstStyle>
          <a:p>
            <a:pPr>
              <a:defRPr/>
            </a:pPr>
            <a:fld id="{164DAA39-CF34-441B-97D5-64032245C06B}" type="slidenum">
              <a:rPr lang="zh-TW" altLang="en-US"/>
              <a:pPr>
                <a:defRPr/>
              </a:pPr>
              <a:t>‹#›</a:t>
            </a:fld>
            <a:endParaRPr lang="en-US" altLang="zh-TW"/>
          </a:p>
        </p:txBody>
      </p:sp>
      <p:sp>
        <p:nvSpPr>
          <p:cNvPr id="4" name="Rectangle 159">
            <a:extLst>
              <a:ext uri="{FF2B5EF4-FFF2-40B4-BE49-F238E27FC236}">
                <a16:creationId xmlns:a16="http://schemas.microsoft.com/office/drawing/2014/main" xmlns="" id="{96939857-FDD9-4DE1-B9E9-053E510D1506}"/>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05865876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23698401-0997-45DF-99B2-9F6810F28A45}"/>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6A775505-7030-4E16-9325-2C39AD0F5273}"/>
              </a:ext>
            </a:extLst>
          </p:cNvPr>
          <p:cNvSpPr>
            <a:spLocks noGrp="1" noChangeArrowheads="1"/>
          </p:cNvSpPr>
          <p:nvPr>
            <p:ph type="sldNum" sz="quarter" idx="11"/>
          </p:nvPr>
        </p:nvSpPr>
        <p:spPr>
          <a:ln/>
        </p:spPr>
        <p:txBody>
          <a:bodyPr/>
          <a:lstStyle>
            <a:lvl1pPr>
              <a:defRPr/>
            </a:lvl1pPr>
          </a:lstStyle>
          <a:p>
            <a:pPr>
              <a:defRPr/>
            </a:pPr>
            <a:fld id="{795736B3-CE1C-4A0C-9988-0970FF49D6AA}"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F3D04043-FAF0-4A7C-A67E-CA3AACE680D7}"/>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79528838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xmlns="" id="{67077D14-8003-4401-B808-000C2EFDA761}"/>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a16="http://schemas.microsoft.com/office/drawing/2014/main" xmlns="" id="{EC12B3E8-6416-42E5-89ED-01FFC95A6017}"/>
              </a:ext>
            </a:extLst>
          </p:cNvPr>
          <p:cNvSpPr>
            <a:spLocks noGrp="1" noChangeArrowheads="1"/>
          </p:cNvSpPr>
          <p:nvPr>
            <p:ph type="sldNum" sz="quarter" idx="11"/>
          </p:nvPr>
        </p:nvSpPr>
        <p:spPr>
          <a:ln/>
        </p:spPr>
        <p:txBody>
          <a:bodyPr/>
          <a:lstStyle>
            <a:lvl1pPr>
              <a:defRPr/>
            </a:lvl1pPr>
          </a:lstStyle>
          <a:p>
            <a:pPr>
              <a:defRPr/>
            </a:pPr>
            <a:fld id="{8116634B-E77E-4887-93F0-8D20A6C242A9}" type="slidenum">
              <a:rPr lang="zh-TW" altLang="en-US"/>
              <a:pPr>
                <a:defRPr/>
              </a:pPr>
              <a:t>‹#›</a:t>
            </a:fld>
            <a:endParaRPr lang="en-US" altLang="zh-TW"/>
          </a:p>
        </p:txBody>
      </p:sp>
      <p:sp>
        <p:nvSpPr>
          <p:cNvPr id="7" name="Rectangle 159">
            <a:extLst>
              <a:ext uri="{FF2B5EF4-FFF2-40B4-BE49-F238E27FC236}">
                <a16:creationId xmlns:a16="http://schemas.microsoft.com/office/drawing/2014/main" xmlns="" id="{1801386F-4C5B-4641-9B53-9D80ABE8FA95}"/>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7877468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E921C42F-F318-4CEA-B7F7-B1C6039A8908}"/>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FE9B93D1-F93C-4BE2-9622-928D2948F669}"/>
              </a:ext>
            </a:extLst>
          </p:cNvPr>
          <p:cNvSpPr>
            <a:spLocks noGrp="1" noChangeArrowheads="1"/>
          </p:cNvSpPr>
          <p:nvPr>
            <p:ph type="sldNum" sz="quarter" idx="11"/>
          </p:nvPr>
        </p:nvSpPr>
        <p:spPr>
          <a:ln/>
        </p:spPr>
        <p:txBody>
          <a:bodyPr/>
          <a:lstStyle>
            <a:lvl1pPr>
              <a:defRPr/>
            </a:lvl1pPr>
          </a:lstStyle>
          <a:p>
            <a:pPr>
              <a:defRPr/>
            </a:pPr>
            <a:fld id="{90039F61-3C36-452D-86C7-0706C458F8DF}"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FF3A7184-0E20-4C75-A78C-23449E8969D4}"/>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1447254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88400" y="350838"/>
            <a:ext cx="2794000" cy="5973762"/>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06400" y="350838"/>
            <a:ext cx="8178800" cy="59737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a16="http://schemas.microsoft.com/office/drawing/2014/main" xmlns="" id="{CBEEB4AA-33E3-40C7-B949-7C40BD660B9A}"/>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a16="http://schemas.microsoft.com/office/drawing/2014/main" xmlns="" id="{1EA9A1C0-B1FA-4B78-B271-D7C6950C86AC}"/>
              </a:ext>
            </a:extLst>
          </p:cNvPr>
          <p:cNvSpPr>
            <a:spLocks noGrp="1" noChangeArrowheads="1"/>
          </p:cNvSpPr>
          <p:nvPr>
            <p:ph type="sldNum" sz="quarter" idx="11"/>
          </p:nvPr>
        </p:nvSpPr>
        <p:spPr>
          <a:ln/>
        </p:spPr>
        <p:txBody>
          <a:bodyPr/>
          <a:lstStyle>
            <a:lvl1pPr>
              <a:defRPr/>
            </a:lvl1pPr>
          </a:lstStyle>
          <a:p>
            <a:pPr>
              <a:defRPr/>
            </a:pPr>
            <a:fld id="{D57DC0DB-679E-4397-9CA4-F1A11FFCBB26}" type="slidenum">
              <a:rPr lang="zh-TW" altLang="en-US"/>
              <a:pPr>
                <a:defRPr/>
              </a:pPr>
              <a:t>‹#›</a:t>
            </a:fld>
            <a:endParaRPr lang="en-US" altLang="zh-TW"/>
          </a:p>
        </p:txBody>
      </p:sp>
      <p:sp>
        <p:nvSpPr>
          <p:cNvPr id="6" name="Rectangle 159">
            <a:extLst>
              <a:ext uri="{FF2B5EF4-FFF2-40B4-BE49-F238E27FC236}">
                <a16:creationId xmlns:a16="http://schemas.microsoft.com/office/drawing/2014/main" xmlns="" id="{98BFDB0D-DEDF-4A42-8691-1D5683A5718A}"/>
              </a:ext>
            </a:extLst>
          </p:cNvPr>
          <p:cNvSpPr>
            <a:spLocks noGrp="1" noChangeArrowheads="1"/>
          </p:cNvSpPr>
          <p:nvPr>
            <p:ph type="ftr" sz="quarter" idx="12"/>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195822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514315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投影片編號版面配置區 2">
            <a:extLst>
              <a:ext uri="{FF2B5EF4-FFF2-40B4-BE49-F238E27FC236}">
                <a16:creationId xmlns:a16="http://schemas.microsoft.com/office/drawing/2014/main" xmlns="" id="{7AA154A7-D2FD-4F0F-BA2E-9A09BDAF2BA4}"/>
              </a:ext>
            </a:extLst>
          </p:cNvPr>
          <p:cNvSpPr>
            <a:spLocks noGrp="1"/>
          </p:cNvSpPr>
          <p:nvPr>
            <p:ph type="sldNum" sz="quarter" idx="10"/>
          </p:nvPr>
        </p:nvSpPr>
        <p:spPr>
          <a:xfrm>
            <a:off x="8989484" y="6492876"/>
            <a:ext cx="2743200" cy="365125"/>
          </a:xfrm>
        </p:spPr>
        <p:txBody>
          <a:bodyPr/>
          <a:lstStyle>
            <a:lvl1pPr>
              <a:defRPr smtClean="0"/>
            </a:lvl1pPr>
          </a:lstStyle>
          <a:p>
            <a:pPr>
              <a:defRPr/>
            </a:pPr>
            <a:fld id="{D005D125-B0FD-43BF-89B0-1537DB072366}" type="slidenum">
              <a:rPr lang="zh-TW" altLang="en-US"/>
              <a:pPr>
                <a:defRPr/>
              </a:pPr>
              <a:t>‹#›</a:t>
            </a:fld>
            <a:endParaRPr lang="zh-TW" altLang="en-US"/>
          </a:p>
        </p:txBody>
      </p:sp>
    </p:spTree>
    <p:extLst>
      <p:ext uri="{BB962C8B-B14F-4D97-AF65-F5344CB8AC3E}">
        <p14:creationId xmlns:p14="http://schemas.microsoft.com/office/powerpoint/2010/main" val="1920594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7EB1FFC6-776E-498B-84CC-CCD3E0D892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xmlns="" id="{EBD40790-4820-421E-9374-B0C95FAE61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3400" y="149225"/>
            <a:ext cx="849313"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形 11">
            <a:extLst>
              <a:ext uri="{FF2B5EF4-FFF2-40B4-BE49-F238E27FC236}">
                <a16:creationId xmlns:a16="http://schemas.microsoft.com/office/drawing/2014/main" xmlns="" id="{1633E43D-365F-4704-A69E-5A91B2661C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46300" y="149225"/>
            <a:ext cx="9271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a:extLst>
              <a:ext uri="{FF2B5EF4-FFF2-40B4-BE49-F238E27FC236}">
                <a16:creationId xmlns:a16="http://schemas.microsoft.com/office/drawing/2014/main" xmlns="" id="{39581D4A-1DEA-4843-BF69-E2A653E9BF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06850" y="166688"/>
            <a:ext cx="7127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a16="http://schemas.microsoft.com/office/drawing/2014/main" xmlns="" id="{DB187766-3AFF-4417-B699-BD72BEBF87B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84288" y="423863"/>
            <a:ext cx="5826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5">
            <a:extLst>
              <a:ext uri="{FF2B5EF4-FFF2-40B4-BE49-F238E27FC236}">
                <a16:creationId xmlns:a16="http://schemas.microsoft.com/office/drawing/2014/main" xmlns="" id="{9A83C8EB-0D86-4E25-BFED-C458C9136DB8}"/>
              </a:ext>
            </a:extLst>
          </p:cNvPr>
          <p:cNvSpPr>
            <a:spLocks/>
          </p:cNvSpPr>
          <p:nvPr userDrawn="1"/>
        </p:nvSpPr>
        <p:spPr bwMode="auto">
          <a:xfrm>
            <a:off x="427038" y="1084263"/>
            <a:ext cx="11498262" cy="5389562"/>
          </a:xfrm>
          <a:custGeom>
            <a:avLst/>
            <a:gdLst>
              <a:gd name="T0" fmla="*/ 2147483646 w 1680"/>
              <a:gd name="T1" fmla="*/ 2147483646 h 1424"/>
              <a:gd name="T2" fmla="*/ 2147483646 w 1680"/>
              <a:gd name="T3" fmla="*/ 2147483646 h 1424"/>
              <a:gd name="T4" fmla="*/ 2147483646 w 1680"/>
              <a:gd name="T5" fmla="*/ 2147483646 h 1424"/>
              <a:gd name="T6" fmla="*/ 2147483646 w 1680"/>
              <a:gd name="T7" fmla="*/ 2147483646 h 1424"/>
              <a:gd name="T8" fmla="*/ 2147483646 w 1680"/>
              <a:gd name="T9" fmla="*/ 2147483646 h 1424"/>
              <a:gd name="T10" fmla="*/ 2147483646 w 1680"/>
              <a:gd name="T11" fmla="*/ 2147483646 h 1424"/>
              <a:gd name="T12" fmla="*/ 2147483646 w 1680"/>
              <a:gd name="T13" fmla="*/ 2147483646 h 1424"/>
              <a:gd name="T14" fmla="*/ 2147483646 w 1680"/>
              <a:gd name="T15" fmla="*/ 2147483646 h 1424"/>
              <a:gd name="T16" fmla="*/ 2147483646 w 1680"/>
              <a:gd name="T17" fmla="*/ 2147483646 h 1424"/>
              <a:gd name="T18" fmla="*/ 2147483646 w 1680"/>
              <a:gd name="T19" fmla="*/ 2147483646 h 1424"/>
              <a:gd name="T20" fmla="*/ 2147483646 w 1680"/>
              <a:gd name="T21" fmla="*/ 2147483646 h 1424"/>
              <a:gd name="T22" fmla="*/ 2147483646 w 1680"/>
              <a:gd name="T23" fmla="*/ 2147483646 h 1424"/>
              <a:gd name="T24" fmla="*/ 2147483646 w 1680"/>
              <a:gd name="T25" fmla="*/ 2147483646 h 1424"/>
              <a:gd name="T26" fmla="*/ 2147483646 w 1680"/>
              <a:gd name="T27" fmla="*/ 2147483646 h 1424"/>
              <a:gd name="T28" fmla="*/ 2147483646 w 1680"/>
              <a:gd name="T29" fmla="*/ 2147483646 h 1424"/>
              <a:gd name="T30" fmla="*/ 2147483646 w 1680"/>
              <a:gd name="T31" fmla="*/ 2147483646 h 1424"/>
              <a:gd name="T32" fmla="*/ 2147483646 w 1680"/>
              <a:gd name="T33" fmla="*/ 2147483646 h 1424"/>
              <a:gd name="T34" fmla="*/ 2147483646 w 1680"/>
              <a:gd name="T35" fmla="*/ 2147483646 h 1424"/>
              <a:gd name="T36" fmla="*/ 2147483646 w 1680"/>
              <a:gd name="T37" fmla="*/ 2147483646 h 1424"/>
              <a:gd name="T38" fmla="*/ 2147483646 w 1680"/>
              <a:gd name="T39" fmla="*/ 2147483646 h 1424"/>
              <a:gd name="T40" fmla="*/ 2147483646 w 1680"/>
              <a:gd name="T41" fmla="*/ 2147483646 h 1424"/>
              <a:gd name="T42" fmla="*/ 2147483646 w 1680"/>
              <a:gd name="T43" fmla="*/ 2147483646 h 1424"/>
              <a:gd name="T44" fmla="*/ 2147483646 w 1680"/>
              <a:gd name="T45" fmla="*/ 2147483646 h 1424"/>
              <a:gd name="T46" fmla="*/ 2147483646 w 1680"/>
              <a:gd name="T47" fmla="*/ 2147483646 h 1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80" h="1424">
                <a:moveTo>
                  <a:pt x="227" y="26"/>
                </a:moveTo>
                <a:cubicBezTo>
                  <a:pt x="181" y="29"/>
                  <a:pt x="99" y="10"/>
                  <a:pt x="59" y="39"/>
                </a:cubicBezTo>
                <a:cubicBezTo>
                  <a:pt x="8" y="76"/>
                  <a:pt x="16" y="179"/>
                  <a:pt x="18" y="233"/>
                </a:cubicBezTo>
                <a:cubicBezTo>
                  <a:pt x="23" y="324"/>
                  <a:pt x="19" y="414"/>
                  <a:pt x="23" y="505"/>
                </a:cubicBezTo>
                <a:cubicBezTo>
                  <a:pt x="27" y="614"/>
                  <a:pt x="37" y="724"/>
                  <a:pt x="33" y="833"/>
                </a:cubicBezTo>
                <a:cubicBezTo>
                  <a:pt x="29" y="930"/>
                  <a:pt x="28" y="1028"/>
                  <a:pt x="18" y="1124"/>
                </a:cubicBezTo>
                <a:cubicBezTo>
                  <a:pt x="12" y="1183"/>
                  <a:pt x="0" y="1260"/>
                  <a:pt x="17" y="1317"/>
                </a:cubicBezTo>
                <a:cubicBezTo>
                  <a:pt x="36" y="1384"/>
                  <a:pt x="94" y="1395"/>
                  <a:pt x="159" y="1401"/>
                </a:cubicBezTo>
                <a:cubicBezTo>
                  <a:pt x="246" y="1409"/>
                  <a:pt x="336" y="1392"/>
                  <a:pt x="424" y="1397"/>
                </a:cubicBezTo>
                <a:cubicBezTo>
                  <a:pt x="516" y="1401"/>
                  <a:pt x="609" y="1406"/>
                  <a:pt x="700" y="1413"/>
                </a:cubicBezTo>
                <a:cubicBezTo>
                  <a:pt x="828" y="1424"/>
                  <a:pt x="946" y="1416"/>
                  <a:pt x="1072" y="1399"/>
                </a:cubicBezTo>
                <a:cubicBezTo>
                  <a:pt x="1209" y="1381"/>
                  <a:pt x="1349" y="1373"/>
                  <a:pt x="1488" y="1380"/>
                </a:cubicBezTo>
                <a:cubicBezTo>
                  <a:pt x="1529" y="1382"/>
                  <a:pt x="1613" y="1405"/>
                  <a:pt x="1645" y="1376"/>
                </a:cubicBezTo>
                <a:cubicBezTo>
                  <a:pt x="1680" y="1344"/>
                  <a:pt x="1665" y="1236"/>
                  <a:pt x="1665" y="1193"/>
                </a:cubicBezTo>
                <a:cubicBezTo>
                  <a:pt x="1665" y="1114"/>
                  <a:pt x="1652" y="1035"/>
                  <a:pt x="1652" y="956"/>
                </a:cubicBezTo>
                <a:cubicBezTo>
                  <a:pt x="1652" y="868"/>
                  <a:pt x="1667" y="784"/>
                  <a:pt x="1662" y="696"/>
                </a:cubicBezTo>
                <a:cubicBezTo>
                  <a:pt x="1659" y="612"/>
                  <a:pt x="1647" y="526"/>
                  <a:pt x="1642" y="442"/>
                </a:cubicBezTo>
                <a:cubicBezTo>
                  <a:pt x="1638" y="366"/>
                  <a:pt x="1652" y="286"/>
                  <a:pt x="1656" y="209"/>
                </a:cubicBezTo>
                <a:cubicBezTo>
                  <a:pt x="1658" y="164"/>
                  <a:pt x="1651" y="79"/>
                  <a:pt x="1615" y="49"/>
                </a:cubicBezTo>
                <a:cubicBezTo>
                  <a:pt x="1572" y="13"/>
                  <a:pt x="1488" y="31"/>
                  <a:pt x="1434" y="28"/>
                </a:cubicBezTo>
                <a:cubicBezTo>
                  <a:pt x="1333" y="23"/>
                  <a:pt x="1229" y="27"/>
                  <a:pt x="1129" y="16"/>
                </a:cubicBezTo>
                <a:cubicBezTo>
                  <a:pt x="1032" y="6"/>
                  <a:pt x="932" y="0"/>
                  <a:pt x="834" y="6"/>
                </a:cubicBezTo>
                <a:cubicBezTo>
                  <a:pt x="668" y="15"/>
                  <a:pt x="504" y="34"/>
                  <a:pt x="338" y="26"/>
                </a:cubicBezTo>
                <a:cubicBezTo>
                  <a:pt x="300" y="24"/>
                  <a:pt x="230" y="21"/>
                  <a:pt x="198" y="26"/>
                </a:cubicBezTo>
              </a:path>
            </a:pathLst>
          </a:custGeom>
          <a:solidFill>
            <a:srgbClr val="FFFFFF">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pic>
        <p:nvPicPr>
          <p:cNvPr id="8" name="图片 12">
            <a:extLst>
              <a:ext uri="{FF2B5EF4-FFF2-40B4-BE49-F238E27FC236}">
                <a16:creationId xmlns:a16="http://schemas.microsoft.com/office/drawing/2014/main" xmlns="" id="{B4156965-38ED-4EF5-AE09-A6DDF21B83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31438" y="263525"/>
            <a:ext cx="715962"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3">
            <a:extLst>
              <a:ext uri="{FF2B5EF4-FFF2-40B4-BE49-F238E27FC236}">
                <a16:creationId xmlns:a16="http://schemas.microsoft.com/office/drawing/2014/main" xmlns="" id="{1BBB39DE-2559-4C7F-9786-FFA0DD8DA51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331450" y="595313"/>
            <a:ext cx="12350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a:extLst>
              <a:ext uri="{FF2B5EF4-FFF2-40B4-BE49-F238E27FC236}">
                <a16:creationId xmlns:a16="http://schemas.microsoft.com/office/drawing/2014/main" xmlns="" id="{F1C209CD-59EF-4A8E-B931-7A9E9042FF5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688" y="455613"/>
            <a:ext cx="10112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741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35364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671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2526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02704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pPr/>
              <a:t>2020/8/27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80177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7.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7.png"/><Relationship Id="rId2" Type="http://schemas.openxmlformats.org/officeDocument/2006/relationships/slideLayout" Target="../slideLayouts/slideLayout30.xml"/><Relationship Id="rId16"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064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3">
            <a:extLst>
              <a:ext uri="{FF2B5EF4-FFF2-40B4-BE49-F238E27FC236}">
                <a16:creationId xmlns:a16="http://schemas.microsoft.com/office/drawing/2014/main" xmlns="" id="{ADB72DBD-9ABA-41F3-978B-B69250AE6E2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5200" t="2823" r="4070" b="1613"/>
          <a:stretch>
            <a:fillRect/>
          </a:stretch>
        </p:blipFill>
        <p:spPr bwMode="auto">
          <a:xfrm>
            <a:off x="2" y="1"/>
            <a:ext cx="846858"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0050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685800" rtl="0" eaLnBrk="1" latinLnBrk="0" hangingPunct="1">
        <a:lnSpc>
          <a:spcPct val="90000"/>
        </a:lnSpc>
        <a:spcBef>
          <a:spcPct val="0"/>
        </a:spcBef>
        <a:buNone/>
        <a:defRPr sz="3200" b="1" i="0" kern="1200" baseline="0">
          <a:solidFill>
            <a:schemeClr val="accent1"/>
          </a:solidFill>
          <a:effectLst/>
          <a:latin typeface="+mj-ea"/>
          <a:ea typeface="+mj-ea"/>
          <a:cs typeface="+mj-cs"/>
        </a:defRPr>
      </a:lvl1pPr>
    </p:titleStyle>
    <p:bodyStyle>
      <a:lvl1pPr marL="361950" indent="-361950" algn="just" defTabSz="685800" rtl="0" eaLnBrk="1" latinLnBrk="0" hangingPunct="1">
        <a:lnSpc>
          <a:spcPct val="110000"/>
        </a:lnSpc>
        <a:spcBef>
          <a:spcPts val="1200"/>
        </a:spcBef>
        <a:spcAft>
          <a:spcPts val="0"/>
        </a:spcAft>
        <a:buClr>
          <a:schemeClr val="accent1"/>
        </a:buClr>
        <a:buSzPct val="50000"/>
        <a:buFont typeface="Wingdings 2" panose="05020102010507070707" pitchFamily="18" charset="2"/>
        <a:buChar char=""/>
        <a:defRPr lang="zh-CN" altLang="en-US" sz="2800" kern="1200" baseline="0" dirty="0" smtClean="0">
          <a:solidFill>
            <a:schemeClr val="accent2">
              <a:lumMod val="75000"/>
            </a:schemeClr>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164">
            <a:extLst>
              <a:ext uri="{FF2B5EF4-FFF2-40B4-BE49-F238E27FC236}">
                <a16:creationId xmlns:a16="http://schemas.microsoft.com/office/drawing/2014/main" xmlns="" id="{541CD7C8-EDDC-48D3-84C3-3EE5491D5265}"/>
              </a:ext>
            </a:extLst>
          </p:cNvPr>
          <p:cNvSpPr>
            <a:spLocks noChangeArrowheads="1"/>
          </p:cNvSpPr>
          <p:nvPr/>
        </p:nvSpPr>
        <p:spPr bwMode="gray">
          <a:xfrm>
            <a:off x="0" y="6718300"/>
            <a:ext cx="12192000" cy="139700"/>
          </a:xfrm>
          <a:prstGeom prst="rect">
            <a:avLst/>
          </a:prstGeom>
          <a:solidFill>
            <a:schemeClr val="tx2"/>
          </a:solidFill>
          <a:ln>
            <a:noFill/>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defRPr/>
            </a:pPr>
            <a:endParaRPr kumimoji="0" lang="zh-TW" altLang="en-US" sz="1800"/>
          </a:p>
        </p:txBody>
      </p:sp>
      <p:grpSp>
        <p:nvGrpSpPr>
          <p:cNvPr id="1027" name="Group 165">
            <a:extLst>
              <a:ext uri="{FF2B5EF4-FFF2-40B4-BE49-F238E27FC236}">
                <a16:creationId xmlns:a16="http://schemas.microsoft.com/office/drawing/2014/main" xmlns="" id="{696B541C-6E71-45B6-B97D-08078E093016}"/>
              </a:ext>
            </a:extLst>
          </p:cNvPr>
          <p:cNvGrpSpPr>
            <a:grpSpLocks/>
          </p:cNvGrpSpPr>
          <p:nvPr/>
        </p:nvGrpSpPr>
        <p:grpSpPr bwMode="auto">
          <a:xfrm>
            <a:off x="0" y="0"/>
            <a:ext cx="12192000" cy="1676400"/>
            <a:chOff x="0" y="0"/>
            <a:chExt cx="5760" cy="1224"/>
          </a:xfrm>
        </p:grpSpPr>
        <p:pic>
          <p:nvPicPr>
            <p:cNvPr id="1035" name="Picture 149" descr="4_1">
              <a:extLst>
                <a:ext uri="{FF2B5EF4-FFF2-40B4-BE49-F238E27FC236}">
                  <a16:creationId xmlns:a16="http://schemas.microsoft.com/office/drawing/2014/main" xmlns="" id="{3CB7575C-B1CE-45F3-AEDA-F0D0820519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760"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53" descr="6">
              <a:extLst>
                <a:ext uri="{FF2B5EF4-FFF2-40B4-BE49-F238E27FC236}">
                  <a16:creationId xmlns:a16="http://schemas.microsoft.com/office/drawing/2014/main" xmlns="" id="{3052390F-9EB7-4024-85F0-A862B9631F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4" y="0"/>
              <a:ext cx="666"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58" descr="123">
              <a:extLst>
                <a:ext uri="{FF2B5EF4-FFF2-40B4-BE49-F238E27FC236}">
                  <a16:creationId xmlns:a16="http://schemas.microsoft.com/office/drawing/2014/main" xmlns="" id="{F5892618-5EFD-41D7-B83A-082C016A259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930090">
              <a:off x="48" y="96"/>
              <a:ext cx="54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4">
            <a:extLst>
              <a:ext uri="{FF2B5EF4-FFF2-40B4-BE49-F238E27FC236}">
                <a16:creationId xmlns:a16="http://schemas.microsoft.com/office/drawing/2014/main" xmlns="" id="{DC80D0DE-1BED-4D2D-A474-10958420E56C}"/>
              </a:ext>
            </a:extLst>
          </p:cNvPr>
          <p:cNvSpPr>
            <a:spLocks noGrp="1" noChangeArrowheads="1"/>
          </p:cNvSpPr>
          <p:nvPr>
            <p:ph type="dt" sz="half" idx="2"/>
          </p:nvPr>
        </p:nvSpPr>
        <p:spPr bwMode="gray">
          <a:xfrm>
            <a:off x="5486400" y="64484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1">
                <a:latin typeface="+mn-lt"/>
                <a:ea typeface="新細明體" pitchFamily="18" charset="-120"/>
              </a:defRPr>
            </a:lvl1pPr>
          </a:lstStyle>
          <a:p>
            <a:pPr>
              <a:defRPr/>
            </a:pPr>
            <a:endParaRPr lang="zh-TW" altLang="en-US"/>
          </a:p>
        </p:txBody>
      </p:sp>
      <p:sp>
        <p:nvSpPr>
          <p:cNvPr id="1029" name="Rectangle 3">
            <a:extLst>
              <a:ext uri="{FF2B5EF4-FFF2-40B4-BE49-F238E27FC236}">
                <a16:creationId xmlns:a16="http://schemas.microsoft.com/office/drawing/2014/main" xmlns="" id="{8879638F-F30B-4230-964A-A506D1411CEF}"/>
              </a:ext>
            </a:extLst>
          </p:cNvPr>
          <p:cNvSpPr>
            <a:spLocks noGrp="1" noChangeArrowheads="1"/>
          </p:cNvSpPr>
          <p:nvPr>
            <p:ph type="body" idx="1"/>
          </p:nvPr>
        </p:nvSpPr>
        <p:spPr bwMode="gray">
          <a:xfrm>
            <a:off x="406400" y="1219200"/>
            <a:ext cx="11176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30" name="Rectangle 6">
            <a:extLst>
              <a:ext uri="{FF2B5EF4-FFF2-40B4-BE49-F238E27FC236}">
                <a16:creationId xmlns:a16="http://schemas.microsoft.com/office/drawing/2014/main" xmlns="" id="{2DF88417-8E45-4774-BCB6-91F8455507E8}"/>
              </a:ext>
            </a:extLst>
          </p:cNvPr>
          <p:cNvSpPr>
            <a:spLocks noGrp="1" noChangeArrowheads="1"/>
          </p:cNvSpPr>
          <p:nvPr>
            <p:ph type="sldNum" sz="quarter" idx="4"/>
          </p:nvPr>
        </p:nvSpPr>
        <p:spPr bwMode="gray">
          <a:xfrm>
            <a:off x="406400" y="6448426"/>
            <a:ext cx="711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smtClean="0">
                <a:latin typeface="Verdana" panose="020B0604030504040204" pitchFamily="34" charset="0"/>
              </a:defRPr>
            </a:lvl1pPr>
          </a:lstStyle>
          <a:p>
            <a:pPr>
              <a:defRPr/>
            </a:pPr>
            <a:fld id="{F450347E-5AC1-45E5-81CB-36FA3EED9661}" type="slidenum">
              <a:rPr lang="zh-TW" altLang="en-US"/>
              <a:pPr>
                <a:defRPr/>
              </a:pPr>
              <a:t>‹#›</a:t>
            </a:fld>
            <a:endParaRPr lang="en-US" altLang="zh-TW"/>
          </a:p>
        </p:txBody>
      </p:sp>
      <p:sp>
        <p:nvSpPr>
          <p:cNvPr id="1031" name="Line 135">
            <a:extLst>
              <a:ext uri="{FF2B5EF4-FFF2-40B4-BE49-F238E27FC236}">
                <a16:creationId xmlns:a16="http://schemas.microsoft.com/office/drawing/2014/main" xmlns="" id="{5EBA91B0-EC14-4566-8761-AC65AF8914A8}"/>
              </a:ext>
            </a:extLst>
          </p:cNvPr>
          <p:cNvSpPr>
            <a:spLocks noChangeShapeType="1"/>
          </p:cNvSpPr>
          <p:nvPr/>
        </p:nvSpPr>
        <p:spPr bwMode="white">
          <a:xfrm>
            <a:off x="12700" y="5967413"/>
            <a:ext cx="85513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zh-TW" altLang="en-US" sz="1800"/>
          </a:p>
        </p:txBody>
      </p:sp>
      <p:sp>
        <p:nvSpPr>
          <p:cNvPr id="2" name="Rectangle 2">
            <a:extLst>
              <a:ext uri="{FF2B5EF4-FFF2-40B4-BE49-F238E27FC236}">
                <a16:creationId xmlns:a16="http://schemas.microsoft.com/office/drawing/2014/main" xmlns="" id="{717B3D30-A0FE-4EB7-BDC3-6F3C14959D66}"/>
              </a:ext>
            </a:extLst>
          </p:cNvPr>
          <p:cNvSpPr>
            <a:spLocks noGrp="1" noChangeArrowheads="1"/>
          </p:cNvSpPr>
          <p:nvPr>
            <p:ph type="title"/>
          </p:nvPr>
        </p:nvSpPr>
        <p:spPr bwMode="gray">
          <a:xfrm>
            <a:off x="1117600" y="350838"/>
            <a:ext cx="9652000" cy="563562"/>
          </a:xfrm>
          <a:prstGeom prst="rect">
            <a:avLst/>
          </a:prstGeom>
          <a:noFill/>
          <a:ln>
            <a:noFill/>
          </a:ln>
          <a:effectLst>
            <a:outerShdw dist="28398" dir="1593903"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183" name="Rectangle 159">
            <a:extLst>
              <a:ext uri="{FF2B5EF4-FFF2-40B4-BE49-F238E27FC236}">
                <a16:creationId xmlns:a16="http://schemas.microsoft.com/office/drawing/2014/main" xmlns="" id="{48F6AA6F-2587-4BF3-A140-CA17EE00CA48}"/>
              </a:ext>
            </a:extLst>
          </p:cNvPr>
          <p:cNvSpPr>
            <a:spLocks noGrp="1" noChangeArrowheads="1"/>
          </p:cNvSpPr>
          <p:nvPr>
            <p:ph type="ftr" sz="quarter" idx="3"/>
          </p:nvPr>
        </p:nvSpPr>
        <p:spPr bwMode="auto">
          <a:xfrm>
            <a:off x="1219200" y="6448426"/>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Arial" pitchFamily="34" charset="0"/>
                <a:ea typeface="新細明體" pitchFamily="18" charset="-120"/>
              </a:defRPr>
            </a:lvl1pPr>
          </a:lstStyle>
          <a:p>
            <a:pPr>
              <a:defRPr/>
            </a:pPr>
            <a:endParaRPr lang="en-US" altLang="zh-TW"/>
          </a:p>
        </p:txBody>
      </p:sp>
      <p:pic>
        <p:nvPicPr>
          <p:cNvPr id="1034" name="Picture 167" descr="OPENAS_307439 copy">
            <a:extLst>
              <a:ext uri="{FF2B5EF4-FFF2-40B4-BE49-F238E27FC236}">
                <a16:creationId xmlns:a16="http://schemas.microsoft.com/office/drawing/2014/main" xmlns="" id="{BF6E689F-1EEE-46D7-894E-B204D4613F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2400" y="5543550"/>
            <a:ext cx="2946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0958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06"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itchFamily="34" charset="0"/>
        </a:defRPr>
      </a:lvl2pPr>
      <a:lvl3pPr algn="l" rtl="0" eaLnBrk="0" fontAlgn="base" hangingPunct="0">
        <a:spcBef>
          <a:spcPct val="0"/>
        </a:spcBef>
        <a:spcAft>
          <a:spcPct val="0"/>
        </a:spcAft>
        <a:defRPr sz="3200" b="1">
          <a:solidFill>
            <a:srgbClr val="000000"/>
          </a:solidFill>
          <a:latin typeface="Verdana" pitchFamily="34" charset="0"/>
        </a:defRPr>
      </a:lvl3pPr>
      <a:lvl4pPr algn="l" rtl="0" eaLnBrk="0" fontAlgn="base" hangingPunct="0">
        <a:spcBef>
          <a:spcPct val="0"/>
        </a:spcBef>
        <a:spcAft>
          <a:spcPct val="0"/>
        </a:spcAft>
        <a:defRPr sz="3200" b="1">
          <a:solidFill>
            <a:srgbClr val="000000"/>
          </a:solidFill>
          <a:latin typeface="Verdana" pitchFamily="34" charset="0"/>
        </a:defRPr>
      </a:lvl4pPr>
      <a:lvl5pPr algn="l" rtl="0" eaLnBrk="0" fontAlgn="base" hangingPunct="0">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Arial" pitchFamily="34"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164">
            <a:extLst>
              <a:ext uri="{FF2B5EF4-FFF2-40B4-BE49-F238E27FC236}">
                <a16:creationId xmlns:a16="http://schemas.microsoft.com/office/drawing/2014/main" xmlns="" id="{45012EC6-1490-482C-94BD-813B2F6265C2}"/>
              </a:ext>
            </a:extLst>
          </p:cNvPr>
          <p:cNvSpPr>
            <a:spLocks noChangeArrowheads="1"/>
          </p:cNvSpPr>
          <p:nvPr/>
        </p:nvSpPr>
        <p:spPr bwMode="gray">
          <a:xfrm>
            <a:off x="0" y="6718300"/>
            <a:ext cx="12192000" cy="139700"/>
          </a:xfrm>
          <a:prstGeom prst="rect">
            <a:avLst/>
          </a:prstGeom>
          <a:solidFill>
            <a:schemeClr val="tx2"/>
          </a:solidFill>
          <a:ln>
            <a:noFill/>
          </a:ln>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defRPr/>
            </a:pPr>
            <a:endParaRPr kumimoji="0" lang="zh-TW" altLang="en-US" sz="1800"/>
          </a:p>
        </p:txBody>
      </p:sp>
      <p:grpSp>
        <p:nvGrpSpPr>
          <p:cNvPr id="1027" name="Group 165">
            <a:extLst>
              <a:ext uri="{FF2B5EF4-FFF2-40B4-BE49-F238E27FC236}">
                <a16:creationId xmlns:a16="http://schemas.microsoft.com/office/drawing/2014/main" xmlns="" id="{7B970DE6-A0FB-4D4D-966A-3FC8912DACD4}"/>
              </a:ext>
            </a:extLst>
          </p:cNvPr>
          <p:cNvGrpSpPr>
            <a:grpSpLocks/>
          </p:cNvGrpSpPr>
          <p:nvPr/>
        </p:nvGrpSpPr>
        <p:grpSpPr bwMode="auto">
          <a:xfrm>
            <a:off x="0" y="0"/>
            <a:ext cx="12192000" cy="1676400"/>
            <a:chOff x="0" y="0"/>
            <a:chExt cx="5760" cy="1224"/>
          </a:xfrm>
        </p:grpSpPr>
        <p:pic>
          <p:nvPicPr>
            <p:cNvPr id="1035" name="Picture 149" descr="4_1">
              <a:extLst>
                <a:ext uri="{FF2B5EF4-FFF2-40B4-BE49-F238E27FC236}">
                  <a16:creationId xmlns:a16="http://schemas.microsoft.com/office/drawing/2014/main" xmlns="" id="{D5BA25EF-91E5-4673-A025-CDD4D02039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760"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53" descr="6">
              <a:extLst>
                <a:ext uri="{FF2B5EF4-FFF2-40B4-BE49-F238E27FC236}">
                  <a16:creationId xmlns:a16="http://schemas.microsoft.com/office/drawing/2014/main" xmlns="" id="{8573869F-5E51-4596-9D9F-398317522E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4" y="0"/>
              <a:ext cx="666"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58" descr="123">
              <a:extLst>
                <a:ext uri="{FF2B5EF4-FFF2-40B4-BE49-F238E27FC236}">
                  <a16:creationId xmlns:a16="http://schemas.microsoft.com/office/drawing/2014/main" xmlns="" id="{68FB8ADF-C4A5-4C2D-9C66-A014391649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930090">
              <a:off x="48" y="96"/>
              <a:ext cx="543"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4">
            <a:extLst>
              <a:ext uri="{FF2B5EF4-FFF2-40B4-BE49-F238E27FC236}">
                <a16:creationId xmlns:a16="http://schemas.microsoft.com/office/drawing/2014/main" xmlns="" id="{CF734DB5-6C2B-4558-8B94-8E614792ABB4}"/>
              </a:ext>
            </a:extLst>
          </p:cNvPr>
          <p:cNvSpPr>
            <a:spLocks noGrp="1" noChangeArrowheads="1"/>
          </p:cNvSpPr>
          <p:nvPr>
            <p:ph type="dt" sz="half" idx="2"/>
          </p:nvPr>
        </p:nvSpPr>
        <p:spPr bwMode="gray">
          <a:xfrm>
            <a:off x="5486400" y="64484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1">
                <a:latin typeface="+mn-lt"/>
                <a:ea typeface="新細明體" pitchFamily="18" charset="-120"/>
              </a:defRPr>
            </a:lvl1pPr>
          </a:lstStyle>
          <a:p>
            <a:pPr>
              <a:defRPr/>
            </a:pPr>
            <a:endParaRPr lang="zh-TW" altLang="en-US"/>
          </a:p>
        </p:txBody>
      </p:sp>
      <p:sp>
        <p:nvSpPr>
          <p:cNvPr id="1029" name="Rectangle 3">
            <a:extLst>
              <a:ext uri="{FF2B5EF4-FFF2-40B4-BE49-F238E27FC236}">
                <a16:creationId xmlns:a16="http://schemas.microsoft.com/office/drawing/2014/main" xmlns="" id="{DB04B5A0-BD8E-409E-8813-6BED258EA4EF}"/>
              </a:ext>
            </a:extLst>
          </p:cNvPr>
          <p:cNvSpPr>
            <a:spLocks noGrp="1" noChangeArrowheads="1"/>
          </p:cNvSpPr>
          <p:nvPr>
            <p:ph type="body" idx="1"/>
          </p:nvPr>
        </p:nvSpPr>
        <p:spPr bwMode="gray">
          <a:xfrm>
            <a:off x="406400" y="1219200"/>
            <a:ext cx="11176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30" name="Rectangle 6">
            <a:extLst>
              <a:ext uri="{FF2B5EF4-FFF2-40B4-BE49-F238E27FC236}">
                <a16:creationId xmlns:a16="http://schemas.microsoft.com/office/drawing/2014/main" xmlns="" id="{ECC9DACF-DCF3-444B-A8A3-F0E57001BFE4}"/>
              </a:ext>
            </a:extLst>
          </p:cNvPr>
          <p:cNvSpPr>
            <a:spLocks noGrp="1" noChangeArrowheads="1"/>
          </p:cNvSpPr>
          <p:nvPr>
            <p:ph type="sldNum" sz="quarter" idx="4"/>
          </p:nvPr>
        </p:nvSpPr>
        <p:spPr bwMode="gray">
          <a:xfrm>
            <a:off x="406400" y="6448426"/>
            <a:ext cx="711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smtClean="0">
                <a:latin typeface="Verdana" panose="020B0604030504040204" pitchFamily="34" charset="0"/>
              </a:defRPr>
            </a:lvl1pPr>
          </a:lstStyle>
          <a:p>
            <a:pPr>
              <a:defRPr/>
            </a:pPr>
            <a:fld id="{CAAF184A-638A-4B2F-846F-4DA601C5F134}" type="slidenum">
              <a:rPr lang="zh-TW" altLang="en-US"/>
              <a:pPr>
                <a:defRPr/>
              </a:pPr>
              <a:t>‹#›</a:t>
            </a:fld>
            <a:endParaRPr lang="en-US" altLang="zh-TW"/>
          </a:p>
        </p:txBody>
      </p:sp>
      <p:sp>
        <p:nvSpPr>
          <p:cNvPr id="1031" name="Line 135">
            <a:extLst>
              <a:ext uri="{FF2B5EF4-FFF2-40B4-BE49-F238E27FC236}">
                <a16:creationId xmlns:a16="http://schemas.microsoft.com/office/drawing/2014/main" xmlns="" id="{0B1A7267-F7F8-4E5F-9988-5B7BD8E766D7}"/>
              </a:ext>
            </a:extLst>
          </p:cNvPr>
          <p:cNvSpPr>
            <a:spLocks noChangeShapeType="1"/>
          </p:cNvSpPr>
          <p:nvPr/>
        </p:nvSpPr>
        <p:spPr bwMode="white">
          <a:xfrm>
            <a:off x="12700" y="5967413"/>
            <a:ext cx="85513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zh-TW" altLang="en-US" sz="1800"/>
          </a:p>
        </p:txBody>
      </p:sp>
      <p:sp>
        <p:nvSpPr>
          <p:cNvPr id="2" name="Rectangle 2">
            <a:extLst>
              <a:ext uri="{FF2B5EF4-FFF2-40B4-BE49-F238E27FC236}">
                <a16:creationId xmlns:a16="http://schemas.microsoft.com/office/drawing/2014/main" xmlns="" id="{E160D09A-5C36-4256-A9DD-1A35FD161335}"/>
              </a:ext>
            </a:extLst>
          </p:cNvPr>
          <p:cNvSpPr>
            <a:spLocks noGrp="1" noChangeArrowheads="1"/>
          </p:cNvSpPr>
          <p:nvPr>
            <p:ph type="title"/>
          </p:nvPr>
        </p:nvSpPr>
        <p:spPr bwMode="gray">
          <a:xfrm>
            <a:off x="1117600" y="350838"/>
            <a:ext cx="9652000" cy="563562"/>
          </a:xfrm>
          <a:prstGeom prst="rect">
            <a:avLst/>
          </a:prstGeom>
          <a:noFill/>
          <a:ln>
            <a:noFill/>
          </a:ln>
          <a:effectLst>
            <a:outerShdw dist="28398" dir="1593903"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183" name="Rectangle 159">
            <a:extLst>
              <a:ext uri="{FF2B5EF4-FFF2-40B4-BE49-F238E27FC236}">
                <a16:creationId xmlns:a16="http://schemas.microsoft.com/office/drawing/2014/main" xmlns="" id="{247F93E6-BECD-4656-89D2-3670F4400C98}"/>
              </a:ext>
            </a:extLst>
          </p:cNvPr>
          <p:cNvSpPr>
            <a:spLocks noGrp="1" noChangeArrowheads="1"/>
          </p:cNvSpPr>
          <p:nvPr>
            <p:ph type="ftr" sz="quarter" idx="3"/>
          </p:nvPr>
        </p:nvSpPr>
        <p:spPr bwMode="auto">
          <a:xfrm>
            <a:off x="1219200" y="6448426"/>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Arial" pitchFamily="34" charset="0"/>
                <a:ea typeface="新細明體" pitchFamily="18" charset="-120"/>
              </a:defRPr>
            </a:lvl1pPr>
          </a:lstStyle>
          <a:p>
            <a:pPr>
              <a:defRPr/>
            </a:pPr>
            <a:endParaRPr lang="en-US" altLang="zh-TW"/>
          </a:p>
        </p:txBody>
      </p:sp>
      <p:pic>
        <p:nvPicPr>
          <p:cNvPr id="1034" name="Picture 167" descr="OPENAS_307439 copy">
            <a:extLst>
              <a:ext uri="{FF2B5EF4-FFF2-40B4-BE49-F238E27FC236}">
                <a16:creationId xmlns:a16="http://schemas.microsoft.com/office/drawing/2014/main" xmlns="" id="{11E6975B-B7A4-469B-BA50-60333F7E1C1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2400" y="5543550"/>
            <a:ext cx="2946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3621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itchFamily="34" charset="0"/>
        </a:defRPr>
      </a:lvl2pPr>
      <a:lvl3pPr algn="l" rtl="0" eaLnBrk="0" fontAlgn="base" hangingPunct="0">
        <a:spcBef>
          <a:spcPct val="0"/>
        </a:spcBef>
        <a:spcAft>
          <a:spcPct val="0"/>
        </a:spcAft>
        <a:defRPr sz="3200" b="1">
          <a:solidFill>
            <a:srgbClr val="000000"/>
          </a:solidFill>
          <a:latin typeface="Verdana" pitchFamily="34" charset="0"/>
        </a:defRPr>
      </a:lvl3pPr>
      <a:lvl4pPr algn="l" rtl="0" eaLnBrk="0" fontAlgn="base" hangingPunct="0">
        <a:spcBef>
          <a:spcPct val="0"/>
        </a:spcBef>
        <a:spcAft>
          <a:spcPct val="0"/>
        </a:spcAft>
        <a:defRPr sz="3200" b="1">
          <a:solidFill>
            <a:srgbClr val="000000"/>
          </a:solidFill>
          <a:latin typeface="Verdana" pitchFamily="34" charset="0"/>
        </a:defRPr>
      </a:lvl4pPr>
      <a:lvl5pPr algn="l" rtl="0" eaLnBrk="0" fontAlgn="base" hangingPunct="0">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Arial" pitchFamily="34" charset="0"/>
        </a:defRPr>
      </a:lvl2pPr>
      <a:lvl3pPr marL="1143000" indent="-228600" algn="l" rtl="0" eaLnBrk="0" fontAlgn="base" hangingPunct="0">
        <a:spcBef>
          <a:spcPct val="20000"/>
        </a:spcBef>
        <a:spcAft>
          <a:spcPct val="0"/>
        </a:spcAft>
        <a:buClr>
          <a:schemeClr val="hlink"/>
        </a:buClr>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hyperlink" Target="http://law.moj.gov.tw/LawClass/LawSingle.aspx?Pcode=H0080067&amp;FLNO=2%20%20%20%20%20" TargetMode="Externa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s://ecare.mohw.gov.tw/" TargetMode="External"/><Relationship Id="rId2" Type="http://schemas.openxmlformats.org/officeDocument/2006/relationships/hyperlink" Target="https://csrc.edu.tw/"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hyperlink" Target="https://csrc.edu.tw/"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hyperlink" Target="https://csrc.edu.tw/"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hyperlink" Target="https://csrcsahb.moe.edu.tw/" TargetMode="Externa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slide" Target="slide6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hyperlink" Target="https://www.gender.edu.tw/news/news.asp?keyid=412"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slide" Target="slide79.xml"/><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slide" Target="slide7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35.xml"/><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35.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p:cNvSpPr/>
          <p:nvPr/>
        </p:nvSpPr>
        <p:spPr>
          <a:xfrm>
            <a:off x="10146278" y="603916"/>
            <a:ext cx="402696" cy="402696"/>
          </a:xfrm>
          <a:prstGeom prst="ellipse">
            <a:avLst/>
          </a:prstGeom>
          <a:solidFill>
            <a:srgbClr val="D78F8E"/>
          </a:solidFill>
          <a:ln>
            <a:noFill/>
          </a:ln>
          <a:effectLst>
            <a:reflection stA="45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8" name="任意多边形 17"/>
          <p:cNvSpPr/>
          <p:nvPr/>
        </p:nvSpPr>
        <p:spPr>
          <a:xfrm rot="10800000" flipV="1">
            <a:off x="0" y="1197531"/>
            <a:ext cx="7251614" cy="5654361"/>
          </a:xfrm>
          <a:custGeom>
            <a:avLst/>
            <a:gdLst>
              <a:gd name="connsiteX0" fmla="*/ 4052585 w 7495569"/>
              <a:gd name="connsiteY0" fmla="*/ 0 h 5760400"/>
              <a:gd name="connsiteX1" fmla="*/ 7413052 w 7495569"/>
              <a:gd name="connsiteY1" fmla="*/ 1786746 h 5760400"/>
              <a:gd name="connsiteX2" fmla="*/ 7495569 w 7495569"/>
              <a:gd name="connsiteY2" fmla="*/ 1922573 h 5760400"/>
              <a:gd name="connsiteX3" fmla="*/ 7495569 w 7495569"/>
              <a:gd name="connsiteY3" fmla="*/ 5760400 h 5760400"/>
              <a:gd name="connsiteX4" fmla="*/ 381273 w 7495569"/>
              <a:gd name="connsiteY4" fmla="*/ 5760400 h 5760400"/>
              <a:gd name="connsiteX5" fmla="*/ 318473 w 7495569"/>
              <a:gd name="connsiteY5" fmla="*/ 5630034 h 5760400"/>
              <a:gd name="connsiteX6" fmla="*/ 0 w 7495569"/>
              <a:gd name="connsiteY6" fmla="*/ 4052585 h 5760400"/>
              <a:gd name="connsiteX7" fmla="*/ 4052585 w 7495569"/>
              <a:gd name="connsiteY7" fmla="*/ 0 h 57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5569" h="5760400">
                <a:moveTo>
                  <a:pt x="4052585" y="0"/>
                </a:moveTo>
                <a:cubicBezTo>
                  <a:pt x="5451448" y="0"/>
                  <a:pt x="6684773" y="708752"/>
                  <a:pt x="7413052" y="1786746"/>
                </a:cubicBezTo>
                <a:lnTo>
                  <a:pt x="7495569" y="1922573"/>
                </a:lnTo>
                <a:lnTo>
                  <a:pt x="7495569" y="5760400"/>
                </a:lnTo>
                <a:lnTo>
                  <a:pt x="381273" y="5760400"/>
                </a:lnTo>
                <a:lnTo>
                  <a:pt x="318473" y="5630034"/>
                </a:lnTo>
                <a:cubicBezTo>
                  <a:pt x="113401" y="5145190"/>
                  <a:pt x="0" y="4612131"/>
                  <a:pt x="0" y="4052585"/>
                </a:cubicBezTo>
                <a:cubicBezTo>
                  <a:pt x="0" y="1814404"/>
                  <a:pt x="1814404" y="0"/>
                  <a:pt x="4052585" y="0"/>
                </a:cubicBezTo>
                <a:close/>
              </a:path>
            </a:pathLst>
          </a:cu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1" name="椭圆 4"/>
          <p:cNvSpPr>
            <a:spLocks noChangeArrowheads="1"/>
          </p:cNvSpPr>
          <p:nvPr/>
        </p:nvSpPr>
        <p:spPr bwMode="auto">
          <a:xfrm>
            <a:off x="8852147" y="1923873"/>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13" name="椭圆 5"/>
          <p:cNvSpPr>
            <a:spLocks noChangeArrowheads="1"/>
          </p:cNvSpPr>
          <p:nvPr/>
        </p:nvSpPr>
        <p:spPr bwMode="auto">
          <a:xfrm>
            <a:off x="8975754" y="2047480"/>
            <a:ext cx="378260" cy="378260"/>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14" name="椭圆 8"/>
          <p:cNvSpPr>
            <a:spLocks noChangeArrowheads="1"/>
          </p:cNvSpPr>
          <p:nvPr/>
        </p:nvSpPr>
        <p:spPr bwMode="auto">
          <a:xfrm>
            <a:off x="8663016" y="4159073"/>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15" name="椭圆 7"/>
          <p:cNvSpPr>
            <a:spLocks noChangeArrowheads="1"/>
          </p:cNvSpPr>
          <p:nvPr/>
        </p:nvSpPr>
        <p:spPr bwMode="auto">
          <a:xfrm>
            <a:off x="5627610" y="92127"/>
            <a:ext cx="3117377" cy="3187136"/>
          </a:xfrm>
          <a:prstGeom prst="ellipse">
            <a:avLst/>
          </a:prstGeom>
          <a:solidFill>
            <a:srgbClr val="D78F8E"/>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17" name="椭圆 9"/>
          <p:cNvSpPr>
            <a:spLocks noChangeArrowheads="1"/>
          </p:cNvSpPr>
          <p:nvPr/>
        </p:nvSpPr>
        <p:spPr bwMode="auto">
          <a:xfrm>
            <a:off x="6466563" y="4693852"/>
            <a:ext cx="312737" cy="312737"/>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23" name="椭圆 32"/>
          <p:cNvSpPr>
            <a:spLocks noChangeArrowheads="1"/>
          </p:cNvSpPr>
          <p:nvPr/>
        </p:nvSpPr>
        <p:spPr bwMode="auto">
          <a:xfrm>
            <a:off x="8267947" y="5071885"/>
            <a:ext cx="169863" cy="171450"/>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24" name="椭圆 33"/>
          <p:cNvSpPr>
            <a:spLocks noChangeArrowheads="1"/>
          </p:cNvSpPr>
          <p:nvPr/>
        </p:nvSpPr>
        <p:spPr bwMode="auto">
          <a:xfrm>
            <a:off x="8301516" y="5105767"/>
            <a:ext cx="102726" cy="103685"/>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25" name="椭圆 39"/>
          <p:cNvSpPr>
            <a:spLocks noChangeArrowheads="1"/>
          </p:cNvSpPr>
          <p:nvPr/>
        </p:nvSpPr>
        <p:spPr bwMode="auto">
          <a:xfrm>
            <a:off x="2815347" y="4513085"/>
            <a:ext cx="298450" cy="298450"/>
          </a:xfrm>
          <a:prstGeom prst="ellipse">
            <a:avLst/>
          </a:prstGeom>
          <a:solidFill>
            <a:srgbClr val="E5B8B7"/>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26" name="椭圆 40"/>
          <p:cNvSpPr>
            <a:spLocks noChangeArrowheads="1"/>
          </p:cNvSpPr>
          <p:nvPr/>
        </p:nvSpPr>
        <p:spPr bwMode="auto">
          <a:xfrm>
            <a:off x="2874327" y="4572065"/>
            <a:ext cx="180489" cy="180489"/>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宋体" panose="02010600030101010101" pitchFamily="2" charset="-122"/>
              <a:cs typeface="+mn-cs"/>
              <a:sym typeface="宋体" panose="02010600030101010101" pitchFamily="2" charset="-122"/>
            </a:endParaRPr>
          </a:p>
        </p:txBody>
      </p:sp>
      <p:sp>
        <p:nvSpPr>
          <p:cNvPr id="30" name="文本框 29"/>
          <p:cNvSpPr txBox="1"/>
          <p:nvPr/>
        </p:nvSpPr>
        <p:spPr>
          <a:xfrm>
            <a:off x="6172193" y="4984993"/>
            <a:ext cx="6939505" cy="1446550"/>
          </a:xfrm>
          <a:prstGeom prst="rect">
            <a:avLst/>
          </a:prstGeom>
        </p:spPr>
        <p:txBody>
          <a:bodyPr wrap="square">
            <a:spAutoFit/>
          </a:bodyPr>
          <a:lstStyle>
            <a:defPPr>
              <a:defRPr lang="zh-CN"/>
            </a:defPPr>
            <a:lvl1pPr defTabSz="1150624">
              <a:spcBef>
                <a:spcPct val="20000"/>
              </a:spcBef>
              <a:defRPr sz="2400" kern="0">
                <a:solidFill>
                  <a:srgbClr val="FFFFFF"/>
                </a:solidFill>
              </a:defRPr>
            </a:lvl1pPr>
          </a:lstStyle>
          <a:p>
            <a:pPr marL="0" marR="0" lvl="0" indent="0" algn="l" defTabSz="1150624" rtl="0" eaLnBrk="1" fontAlgn="auto" latinLnBrk="0" hangingPunct="1">
              <a:lnSpc>
                <a:spcPct val="100000"/>
              </a:lnSpc>
              <a:spcBef>
                <a:spcPct val="20000"/>
              </a:spcBef>
              <a:spcAft>
                <a:spcPts val="0"/>
              </a:spcAft>
              <a:buClrTx/>
              <a:buSzTx/>
              <a:buFontTx/>
              <a:buNone/>
              <a:tabLst/>
              <a:defRPr/>
            </a:pPr>
            <a:r>
              <a:rPr kumimoji="0" lang="zh-TW" altLang="en-US"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稻香國</a:t>
            </a:r>
            <a:r>
              <a:rPr lang="zh-TW" altLang="en-US" sz="4000" b="1" dirty="0">
                <a:solidFill>
                  <a:srgbClr val="7030A0"/>
                </a:solidFill>
                <a:latin typeface="微軟正黑體" panose="020B0604030504040204" pitchFamily="34" charset="-120"/>
                <a:ea typeface="微軟正黑體" panose="020B0604030504040204" pitchFamily="34" charset="-120"/>
              </a:rPr>
              <a:t>民</a:t>
            </a:r>
            <a:r>
              <a:rPr kumimoji="0" lang="zh-TW" altLang="en-US"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小學黃桂蓉</a:t>
            </a:r>
          </a:p>
          <a:p>
            <a:pPr marL="0" marR="0" lvl="0" indent="0" algn="l" defTabSz="1150624" rtl="0" eaLnBrk="1" fontAlgn="auto" latinLnBrk="0" hangingPunct="1">
              <a:lnSpc>
                <a:spcPct val="100000"/>
              </a:lnSpc>
              <a:spcBef>
                <a:spcPct val="20000"/>
              </a:spcBef>
              <a:spcAft>
                <a:spcPts val="0"/>
              </a:spcAft>
              <a:buClrTx/>
              <a:buSzTx/>
              <a:buFontTx/>
              <a:buNone/>
              <a:tabLst/>
              <a:defRPr/>
            </a:pPr>
            <a:r>
              <a:rPr kumimoji="0" lang="en-US" altLang="zh-TW"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109</a:t>
            </a:r>
            <a:r>
              <a:rPr kumimoji="0" lang="zh-TW" altLang="en-US"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年</a:t>
            </a:r>
            <a:r>
              <a:rPr lang="en-US" altLang="zh-TW" sz="4000" b="1" dirty="0">
                <a:solidFill>
                  <a:srgbClr val="7030A0"/>
                </a:solidFill>
                <a:latin typeface="微軟正黑體" panose="020B0604030504040204" pitchFamily="34" charset="-120"/>
                <a:ea typeface="微軟正黑體" panose="020B0604030504040204" pitchFamily="34" charset="-120"/>
              </a:rPr>
              <a:t>8</a:t>
            </a:r>
            <a:r>
              <a:rPr kumimoji="0" lang="zh-TW" altLang="en-US"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月</a:t>
            </a:r>
            <a:r>
              <a:rPr lang="en-US" altLang="zh-TW" sz="4000" b="1" dirty="0">
                <a:solidFill>
                  <a:srgbClr val="7030A0"/>
                </a:solidFill>
                <a:latin typeface="微軟正黑體" panose="020B0604030504040204" pitchFamily="34" charset="-120"/>
                <a:ea typeface="微軟正黑體" panose="020B0604030504040204" pitchFamily="34" charset="-120"/>
              </a:rPr>
              <a:t>26</a:t>
            </a:r>
            <a:r>
              <a:rPr kumimoji="0" lang="zh-TW" altLang="en-US" sz="40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日</a:t>
            </a:r>
          </a:p>
        </p:txBody>
      </p:sp>
      <p:sp>
        <p:nvSpPr>
          <p:cNvPr id="10" name="矩形 9"/>
          <p:cNvSpPr/>
          <p:nvPr/>
        </p:nvSpPr>
        <p:spPr>
          <a:xfrm>
            <a:off x="519751" y="1609488"/>
            <a:ext cx="10029223" cy="2862322"/>
          </a:xfrm>
          <a:prstGeom prst="rect">
            <a:avLst/>
          </a:prstGeom>
        </p:spPr>
        <p:txBody>
          <a:bodyPr wrap="square">
            <a:spAutoFit/>
          </a:bodyPr>
          <a:lstStyle/>
          <a:p>
            <a:pPr lvl="0" defTabSz="1150624">
              <a:spcBef>
                <a:spcPct val="20000"/>
              </a:spcBef>
            </a:pPr>
            <a:r>
              <a:rPr lang="zh-TW" altLang="en-US" sz="6000" b="1" kern="0" dirty="0">
                <a:solidFill>
                  <a:srgbClr val="956951">
                    <a:lumMod val="50000"/>
                  </a:srgbClr>
                </a:solidFill>
                <a:latin typeface="微軟正黑體" panose="020B0604030504040204" pitchFamily="34" charset="-120"/>
                <a:ea typeface="微軟正黑體" panose="020B0604030504040204" pitchFamily="34" charset="-120"/>
              </a:rPr>
              <a:t>校園性別事件填報系統陳核作業與處理實務（性別事件校安通報）</a:t>
            </a:r>
            <a:r>
              <a:rPr lang="en-US" altLang="zh-TW" sz="6000" b="1" kern="0" dirty="0">
                <a:solidFill>
                  <a:srgbClr val="956951">
                    <a:lumMod val="50000"/>
                  </a:srgbClr>
                </a:solidFill>
                <a:latin typeface="微軟正黑體" panose="020B0604030504040204" pitchFamily="34" charset="-120"/>
                <a:ea typeface="微軟正黑體" panose="020B0604030504040204" pitchFamily="34" charset="-120"/>
              </a:rPr>
              <a:t>Q&amp;A</a:t>
            </a:r>
            <a:endParaRPr kumimoji="0" lang="zh-TW" altLang="en-US" sz="6000" b="1" i="0" u="none" strike="noStrike" kern="0" cap="none" spc="0" normalizeH="0" baseline="0" noProof="0" dirty="0">
              <a:ln>
                <a:noFill/>
              </a:ln>
              <a:solidFill>
                <a:srgbClr val="956951">
                  <a:lumMod val="50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314901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41" presetClass="entr" presetSubtype="0" fill="hold" grpId="0" nodeType="withEffect">
                                      <p:stCondLst>
                                        <p:cond delay="25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
                                            </p:tgtEl>
                                          </p:cBhvr>
                                        </p:animEffect>
                                      </p:childTnLst>
                                    </p:cTn>
                                  </p:par>
                                  <p:par>
                                    <p:cTn id="16" presetID="41" presetClass="entr" presetSubtype="0" fill="hold" grpId="0" nodeType="withEffect">
                                      <p:stCondLst>
                                        <p:cond delay="1000"/>
                                      </p:stCondLst>
                                      <p:iterate type="lt">
                                        <p:tmPct val="10000"/>
                                      </p:iterate>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0"/>
                                            </p:tgtEl>
                                            <p:attrNameLst>
                                              <p:attrName>ppt_y</p:attrName>
                                            </p:attrNameLst>
                                          </p:cBhvr>
                                          <p:tavLst>
                                            <p:tav tm="0">
                                              <p:val>
                                                <p:strVal val="#ppt_y"/>
                                              </p:val>
                                            </p:tav>
                                            <p:tav tm="100000">
                                              <p:val>
                                                <p:strVal val="#ppt_y"/>
                                              </p:val>
                                            </p:tav>
                                          </p:tavLst>
                                        </p:anim>
                                        <p:anim calcmode="lin" valueType="num">
                                          <p:cBhvr>
                                            <p:cTn id="2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41" presetClass="entr" presetSubtype="0" fill="hold" grpId="0" nodeType="withEffect">
                                      <p:stCondLst>
                                        <p:cond delay="25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
                                            </p:tgtEl>
                                          </p:cBhvr>
                                        </p:animEffect>
                                      </p:childTnLst>
                                    </p:cTn>
                                  </p:par>
                                  <p:par>
                                    <p:cTn id="16" presetID="41" presetClass="entr" presetSubtype="0" fill="hold" grpId="0" nodeType="withEffect">
                                      <p:stCondLst>
                                        <p:cond delay="1000"/>
                                      </p:stCondLst>
                                      <p:iterate type="lt">
                                        <p:tmPct val="10000"/>
                                      </p:iterate>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0"/>
                                            </p:tgtEl>
                                            <p:attrNameLst>
                                              <p:attrName>ppt_y</p:attrName>
                                            </p:attrNameLst>
                                          </p:cBhvr>
                                          <p:tavLst>
                                            <p:tav tm="0">
                                              <p:val>
                                                <p:strVal val="#ppt_y"/>
                                              </p:val>
                                            </p:tav>
                                            <p:tav tm="100000">
                                              <p:val>
                                                <p:strVal val="#ppt_y"/>
                                              </p:val>
                                            </p:tav>
                                          </p:tavLst>
                                        </p:anim>
                                        <p:anim calcmode="lin" valueType="num">
                                          <p:cBhvr>
                                            <p:cTn id="2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xmlns="" id="{9C5F20E1-1D37-47D9-95A1-5746BCE0C4D6}"/>
              </a:ext>
            </a:extLst>
          </p:cNvPr>
          <p:cNvSpPr/>
          <p:nvPr/>
        </p:nvSpPr>
        <p:spPr>
          <a:xfrm>
            <a:off x="1897796" y="249969"/>
            <a:ext cx="7109639" cy="923330"/>
          </a:xfrm>
          <a:prstGeom prst="rect">
            <a:avLst/>
          </a:prstGeom>
          <a:noFill/>
        </p:spPr>
        <p:txBody>
          <a:bodyPr wrap="none" lIns="91440" tIns="45720" rIns="91440" bIns="45720">
            <a:spAutoFit/>
          </a:bodyPr>
          <a:lstStyle/>
          <a:p>
            <a:pPr algn="ct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知悉發生校園性別事件</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16" name="矩形 15">
            <a:extLst>
              <a:ext uri="{FF2B5EF4-FFF2-40B4-BE49-F238E27FC236}">
                <a16:creationId xmlns:a16="http://schemas.microsoft.com/office/drawing/2014/main" xmlns="" id="{C9A138D3-10ED-4635-A407-AC7B2B0E0991}"/>
              </a:ext>
            </a:extLst>
          </p:cNvPr>
          <p:cNvSpPr/>
          <p:nvPr/>
        </p:nvSpPr>
        <p:spPr>
          <a:xfrm>
            <a:off x="783816" y="3694908"/>
            <a:ext cx="9676546" cy="263906"/>
          </a:xfrm>
          <a:prstGeom prst="rect">
            <a:avLst/>
          </a:prstGeom>
          <a:solidFill>
            <a:srgbClr val="565F69"/>
          </a:solidFill>
          <a:ln w="12700" cap="flat" cmpd="sng" algn="ctr">
            <a:noFill/>
            <a:prstDash val="solid"/>
            <a:miter lim="800000"/>
          </a:ln>
          <a:effectLst/>
        </p:spPr>
        <p:txBody>
          <a:bodyPr rtlCol="0" anchor="ctr"/>
          <a:lstStyle/>
          <a:p>
            <a:pPr algn="ctr" defTabSz="483863">
              <a:defRPr/>
            </a:pPr>
            <a:endParaRPr kumimoji="1" lang="zh-CN" altLang="en-US" sz="3200" kern="0">
              <a:solidFill>
                <a:srgbClr val="404040"/>
              </a:solidFill>
              <a:latin typeface="微軟正黑體" panose="020B0604030504040204" pitchFamily="34" charset="-120"/>
              <a:ea typeface="微軟正黑體" panose="020B0604030504040204" pitchFamily="34" charset="-120"/>
            </a:endParaRPr>
          </a:p>
        </p:txBody>
      </p:sp>
      <p:grpSp>
        <p:nvGrpSpPr>
          <p:cNvPr id="17" name="组合 27">
            <a:extLst>
              <a:ext uri="{FF2B5EF4-FFF2-40B4-BE49-F238E27FC236}">
                <a16:creationId xmlns:a16="http://schemas.microsoft.com/office/drawing/2014/main" xmlns="" id="{35E2DC14-1D72-4F49-AD28-5E013F89CCE1}"/>
              </a:ext>
            </a:extLst>
          </p:cNvPr>
          <p:cNvGrpSpPr/>
          <p:nvPr/>
        </p:nvGrpSpPr>
        <p:grpSpPr>
          <a:xfrm>
            <a:off x="990414" y="2325112"/>
            <a:ext cx="175937" cy="1589718"/>
            <a:chOff x="643356" y="1151906"/>
            <a:chExt cx="166255" cy="1502228"/>
          </a:xfrm>
        </p:grpSpPr>
        <p:sp>
          <p:nvSpPr>
            <p:cNvPr id="18" name="椭圆 28">
              <a:extLst>
                <a:ext uri="{FF2B5EF4-FFF2-40B4-BE49-F238E27FC236}">
                  <a16:creationId xmlns:a16="http://schemas.microsoft.com/office/drawing/2014/main" xmlns="" id="{CEFA6AD9-0C72-4DCC-986E-E08C54091227}"/>
                </a:ext>
              </a:extLst>
            </p:cNvPr>
            <p:cNvSpPr/>
            <p:nvPr/>
          </p:nvSpPr>
          <p:spPr>
            <a:xfrm>
              <a:off x="643356" y="2487879"/>
              <a:ext cx="166255" cy="166255"/>
            </a:xfrm>
            <a:prstGeom prst="ellipse">
              <a:avLst/>
            </a:prstGeom>
            <a:solidFill>
              <a:srgbClr val="0FCAB7"/>
            </a:solidFill>
            <a:ln w="12700" cap="flat" cmpd="sng" algn="ctr">
              <a:noFill/>
              <a:prstDash val="solid"/>
              <a:miter lim="800000"/>
            </a:ln>
            <a:effectLst/>
          </p:spPr>
          <p:txBody>
            <a:bodyPr rtlCol="0" anchor="ctr"/>
            <a:lstStyle/>
            <a:p>
              <a:pPr algn="ctr" defTabSz="483863">
                <a:defRPr/>
              </a:pPr>
              <a:endParaRPr kumimoji="1" lang="zh-CN" altLang="en-US" sz="3200" kern="0">
                <a:solidFill>
                  <a:srgbClr val="404040"/>
                </a:solidFill>
                <a:latin typeface="微軟正黑體" panose="020B0604030504040204" pitchFamily="34" charset="-120"/>
                <a:ea typeface="微軟正黑體" panose="020B0604030504040204" pitchFamily="34" charset="-120"/>
              </a:endParaRPr>
            </a:p>
          </p:txBody>
        </p:sp>
        <p:cxnSp>
          <p:nvCxnSpPr>
            <p:cNvPr id="19" name="直线连接符 20">
              <a:extLst>
                <a:ext uri="{FF2B5EF4-FFF2-40B4-BE49-F238E27FC236}">
                  <a16:creationId xmlns:a16="http://schemas.microsoft.com/office/drawing/2014/main" xmlns="" id="{056FC5F3-6254-4272-A7A7-2F211791DAEC}"/>
                </a:ext>
              </a:extLst>
            </p:cNvPr>
            <p:cNvCxnSpPr>
              <a:stCxn id="18" idx="0"/>
            </p:cNvCxnSpPr>
            <p:nvPr/>
          </p:nvCxnSpPr>
          <p:spPr>
            <a:xfrm flipV="1">
              <a:off x="726484" y="1151906"/>
              <a:ext cx="0" cy="1335973"/>
            </a:xfrm>
            <a:prstGeom prst="line">
              <a:avLst/>
            </a:prstGeom>
            <a:noFill/>
            <a:ln w="19050" cap="flat" cmpd="sng" algn="ctr">
              <a:solidFill>
                <a:srgbClr val="0FCAB7">
                  <a:alpha val="99000"/>
                </a:srgbClr>
              </a:solidFill>
              <a:prstDash val="solid"/>
              <a:miter lim="800000"/>
              <a:tailEnd type="oval" w="lg" len="lg"/>
            </a:ln>
            <a:effectLst/>
          </p:spPr>
        </p:cxnSp>
      </p:grpSp>
      <p:sp>
        <p:nvSpPr>
          <p:cNvPr id="20" name="矩形 19">
            <a:extLst>
              <a:ext uri="{FF2B5EF4-FFF2-40B4-BE49-F238E27FC236}">
                <a16:creationId xmlns:a16="http://schemas.microsoft.com/office/drawing/2014/main" xmlns="" id="{75742F83-1951-4000-BCC5-CF8B060159A2}"/>
              </a:ext>
            </a:extLst>
          </p:cNvPr>
          <p:cNvSpPr/>
          <p:nvPr/>
        </p:nvSpPr>
        <p:spPr>
          <a:xfrm>
            <a:off x="1145437" y="2513678"/>
            <a:ext cx="1152880" cy="369332"/>
          </a:xfrm>
          <a:prstGeom prst="rect">
            <a:avLst/>
          </a:prstGeom>
        </p:spPr>
        <p:txBody>
          <a:bodyPr wrap="none">
            <a:spAutoFit/>
          </a:bodyPr>
          <a:lstStyle/>
          <a:p>
            <a:pPr defTabSz="483863"/>
            <a:r>
              <a:rPr lang="en-US" altLang="zh-CN" b="1" dirty="0">
                <a:solidFill>
                  <a:srgbClr val="565F69"/>
                </a:solidFill>
                <a:latin typeface="微軟正黑體" panose="020B0604030504040204" pitchFamily="34" charset="-120"/>
                <a:ea typeface="微軟正黑體" panose="020B0604030504040204" pitchFamily="34" charset="-120"/>
              </a:rPr>
              <a:t>24</a:t>
            </a:r>
            <a:r>
              <a:rPr lang="zh-TW" altLang="en-US" b="1" dirty="0">
                <a:solidFill>
                  <a:srgbClr val="565F69"/>
                </a:solidFill>
                <a:latin typeface="微軟正黑體" panose="020B0604030504040204" pitchFamily="34" charset="-120"/>
                <a:ea typeface="微軟正黑體" panose="020B0604030504040204" pitchFamily="34" charset="-120"/>
              </a:rPr>
              <a:t>小時內</a:t>
            </a:r>
            <a:endParaRPr lang="zh-CN" altLang="en-US" b="1" dirty="0">
              <a:solidFill>
                <a:srgbClr val="565F69"/>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xmlns="" id="{10C828E9-86D8-4133-8C12-FF47B09F7FD3}"/>
              </a:ext>
            </a:extLst>
          </p:cNvPr>
          <p:cNvSpPr/>
          <p:nvPr/>
        </p:nvSpPr>
        <p:spPr>
          <a:xfrm>
            <a:off x="1166350" y="1957597"/>
            <a:ext cx="3057247" cy="584775"/>
          </a:xfrm>
          <a:prstGeom prst="rect">
            <a:avLst/>
          </a:prstGeom>
        </p:spPr>
        <p:txBody>
          <a:bodyPr wrap="none">
            <a:spAutoFit/>
          </a:bodyPr>
          <a:lstStyle/>
          <a:p>
            <a:pPr defTabSz="483863"/>
            <a:r>
              <a:rPr lang="zh-TW" altLang="en-US" sz="3200" b="1" dirty="0">
                <a:solidFill>
                  <a:srgbClr val="0FCAB7"/>
                </a:solidFill>
                <a:latin typeface="微軟正黑體" panose="020B0604030504040204" pitchFamily="34" charset="-120"/>
                <a:ea typeface="微軟正黑體" panose="020B0604030504040204" pitchFamily="34" charset="-120"/>
              </a:rPr>
              <a:t>第一人知悉起算</a:t>
            </a:r>
            <a:endParaRPr lang="zh-CN" altLang="en-US" sz="3200" b="1" dirty="0">
              <a:solidFill>
                <a:srgbClr val="0FCAB7"/>
              </a:solidFill>
              <a:latin typeface="微軟正黑體" panose="020B0604030504040204" pitchFamily="34" charset="-120"/>
              <a:ea typeface="微軟正黑體" panose="020B0604030504040204" pitchFamily="34" charset="-120"/>
            </a:endParaRPr>
          </a:p>
        </p:txBody>
      </p:sp>
      <p:grpSp>
        <p:nvGrpSpPr>
          <p:cNvPr id="22" name="组合 33">
            <a:extLst>
              <a:ext uri="{FF2B5EF4-FFF2-40B4-BE49-F238E27FC236}">
                <a16:creationId xmlns:a16="http://schemas.microsoft.com/office/drawing/2014/main" xmlns="" id="{B6B54B6A-3A89-4AD5-A339-E49C14AF4C0A}"/>
              </a:ext>
            </a:extLst>
          </p:cNvPr>
          <p:cNvGrpSpPr/>
          <p:nvPr/>
        </p:nvGrpSpPr>
        <p:grpSpPr>
          <a:xfrm>
            <a:off x="2756419" y="3738892"/>
            <a:ext cx="175937" cy="1580030"/>
            <a:chOff x="2525772" y="2487879"/>
            <a:chExt cx="166255" cy="1493074"/>
          </a:xfrm>
        </p:grpSpPr>
        <p:sp>
          <p:nvSpPr>
            <p:cNvPr id="23" name="椭圆 34">
              <a:extLst>
                <a:ext uri="{FF2B5EF4-FFF2-40B4-BE49-F238E27FC236}">
                  <a16:creationId xmlns:a16="http://schemas.microsoft.com/office/drawing/2014/main" xmlns="" id="{242701A3-0337-43CD-8488-5ADAB2D739E5}"/>
                </a:ext>
              </a:extLst>
            </p:cNvPr>
            <p:cNvSpPr/>
            <p:nvPr/>
          </p:nvSpPr>
          <p:spPr>
            <a:xfrm>
              <a:off x="2525772" y="2487879"/>
              <a:ext cx="166255" cy="166255"/>
            </a:xfrm>
            <a:prstGeom prst="ellipse">
              <a:avLst/>
            </a:prstGeom>
            <a:solidFill>
              <a:srgbClr val="FDD031"/>
            </a:solidFill>
            <a:ln w="12700" cap="flat" cmpd="sng" algn="ctr">
              <a:noFill/>
              <a:prstDash val="solid"/>
              <a:miter lim="800000"/>
            </a:ln>
            <a:effectLst/>
          </p:spPr>
          <p:txBody>
            <a:bodyPr rtlCol="0" anchor="ctr"/>
            <a:lstStyle/>
            <a:p>
              <a:pPr algn="ctr" defTabSz="483863">
                <a:defRPr/>
              </a:pPr>
              <a:endParaRPr kumimoji="1" lang="zh-CN" altLang="en-US" sz="3200" kern="0">
                <a:solidFill>
                  <a:srgbClr val="404040"/>
                </a:solidFill>
                <a:latin typeface="微軟正黑體" panose="020B0604030504040204" pitchFamily="34" charset="-120"/>
                <a:ea typeface="微軟正黑體" panose="020B0604030504040204" pitchFamily="34" charset="-120"/>
              </a:endParaRPr>
            </a:p>
          </p:txBody>
        </p:sp>
        <p:cxnSp>
          <p:nvCxnSpPr>
            <p:cNvPr id="24" name="直线连接符 54">
              <a:extLst>
                <a:ext uri="{FF2B5EF4-FFF2-40B4-BE49-F238E27FC236}">
                  <a16:creationId xmlns:a16="http://schemas.microsoft.com/office/drawing/2014/main" xmlns="" id="{7960E4A5-5904-4087-AF14-072F0AE66A64}"/>
                </a:ext>
              </a:extLst>
            </p:cNvPr>
            <p:cNvCxnSpPr/>
            <p:nvPr/>
          </p:nvCxnSpPr>
          <p:spPr>
            <a:xfrm>
              <a:off x="2608900" y="2644980"/>
              <a:ext cx="0" cy="1335973"/>
            </a:xfrm>
            <a:prstGeom prst="line">
              <a:avLst/>
            </a:prstGeom>
            <a:noFill/>
            <a:ln w="19050" cap="flat" cmpd="sng" algn="ctr">
              <a:solidFill>
                <a:srgbClr val="FDD031">
                  <a:alpha val="99000"/>
                </a:srgbClr>
              </a:solidFill>
              <a:prstDash val="solid"/>
              <a:miter lim="800000"/>
              <a:tailEnd type="oval" w="lg" len="lg"/>
            </a:ln>
            <a:effectLst/>
          </p:spPr>
        </p:cxnSp>
      </p:grpSp>
      <p:sp>
        <p:nvSpPr>
          <p:cNvPr id="26" name="矩形 25">
            <a:extLst>
              <a:ext uri="{FF2B5EF4-FFF2-40B4-BE49-F238E27FC236}">
                <a16:creationId xmlns:a16="http://schemas.microsoft.com/office/drawing/2014/main" xmlns="" id="{6DF6E3CB-06DE-4B37-960E-8B1B8ABEE503}"/>
              </a:ext>
            </a:extLst>
          </p:cNvPr>
          <p:cNvSpPr/>
          <p:nvPr/>
        </p:nvSpPr>
        <p:spPr>
          <a:xfrm>
            <a:off x="2932354" y="5080840"/>
            <a:ext cx="1569660" cy="369332"/>
          </a:xfrm>
          <a:prstGeom prst="rect">
            <a:avLst/>
          </a:prstGeom>
        </p:spPr>
        <p:txBody>
          <a:bodyPr wrap="none">
            <a:spAutoFit/>
          </a:bodyPr>
          <a:lstStyle/>
          <a:p>
            <a:pPr defTabSz="483863"/>
            <a:r>
              <a:rPr lang="zh-TW" altLang="en-US" b="1" dirty="0">
                <a:solidFill>
                  <a:srgbClr val="565F69"/>
                </a:solidFill>
                <a:latin typeface="微軟正黑體" panose="020B0604030504040204" pitchFamily="34" charset="-120"/>
                <a:ea typeface="微軟正黑體" panose="020B0604030504040204" pitchFamily="34" charset="-120"/>
              </a:rPr>
              <a:t>學校通報窗口</a:t>
            </a:r>
            <a:endParaRPr lang="en-US" altLang="zh-TW" b="1" dirty="0">
              <a:solidFill>
                <a:srgbClr val="565F69"/>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xmlns="" id="{E69BF69E-D1C9-4CB6-A093-311625E46FF2}"/>
              </a:ext>
            </a:extLst>
          </p:cNvPr>
          <p:cNvSpPr/>
          <p:nvPr/>
        </p:nvSpPr>
        <p:spPr>
          <a:xfrm>
            <a:off x="2932354" y="4521749"/>
            <a:ext cx="1005403" cy="584775"/>
          </a:xfrm>
          <a:prstGeom prst="rect">
            <a:avLst/>
          </a:prstGeom>
        </p:spPr>
        <p:txBody>
          <a:bodyPr wrap="none">
            <a:spAutoFit/>
          </a:bodyPr>
          <a:lstStyle/>
          <a:p>
            <a:pPr defTabSz="483863"/>
            <a:r>
              <a:rPr lang="zh-TW" altLang="en-US" sz="3200" b="1" dirty="0">
                <a:solidFill>
                  <a:srgbClr val="FDD031"/>
                </a:solidFill>
                <a:latin typeface="微軟正黑體" panose="020B0604030504040204" pitchFamily="34" charset="-120"/>
                <a:ea typeface="微軟正黑體" panose="020B0604030504040204" pitchFamily="34" charset="-120"/>
              </a:rPr>
              <a:t>告知</a:t>
            </a:r>
            <a:endParaRPr lang="zh-CN" altLang="en-US" sz="3200" b="1" dirty="0">
              <a:solidFill>
                <a:srgbClr val="FDD031"/>
              </a:solidFill>
              <a:latin typeface="微軟正黑體" panose="020B0604030504040204" pitchFamily="34" charset="-120"/>
              <a:ea typeface="微軟正黑體" panose="020B0604030504040204" pitchFamily="34" charset="-120"/>
            </a:endParaRPr>
          </a:p>
        </p:txBody>
      </p:sp>
      <p:grpSp>
        <p:nvGrpSpPr>
          <p:cNvPr id="28" name="组合 39">
            <a:extLst>
              <a:ext uri="{FF2B5EF4-FFF2-40B4-BE49-F238E27FC236}">
                <a16:creationId xmlns:a16="http://schemas.microsoft.com/office/drawing/2014/main" xmlns="" id="{AFAFE3ED-5AB7-46FB-B0CA-5A07428AF214}"/>
              </a:ext>
            </a:extLst>
          </p:cNvPr>
          <p:cNvGrpSpPr/>
          <p:nvPr/>
        </p:nvGrpSpPr>
        <p:grpSpPr>
          <a:xfrm>
            <a:off x="4784231" y="2325112"/>
            <a:ext cx="175937" cy="1589718"/>
            <a:chOff x="4408188" y="1151906"/>
            <a:chExt cx="166255" cy="1502228"/>
          </a:xfrm>
        </p:grpSpPr>
        <p:sp>
          <p:nvSpPr>
            <p:cNvPr id="29" name="椭圆 40">
              <a:extLst>
                <a:ext uri="{FF2B5EF4-FFF2-40B4-BE49-F238E27FC236}">
                  <a16:creationId xmlns:a16="http://schemas.microsoft.com/office/drawing/2014/main" xmlns="" id="{AEFF3C05-6DBA-4083-97F4-17453B568753}"/>
                </a:ext>
              </a:extLst>
            </p:cNvPr>
            <p:cNvSpPr/>
            <p:nvPr/>
          </p:nvSpPr>
          <p:spPr>
            <a:xfrm>
              <a:off x="4408188" y="2487879"/>
              <a:ext cx="166255" cy="166255"/>
            </a:xfrm>
            <a:prstGeom prst="ellipse">
              <a:avLst/>
            </a:prstGeom>
            <a:solidFill>
              <a:srgbClr val="FD8280"/>
            </a:solidFill>
            <a:ln w="12700" cap="flat" cmpd="sng" algn="ctr">
              <a:noFill/>
              <a:prstDash val="solid"/>
              <a:miter lim="800000"/>
            </a:ln>
            <a:effectLst/>
          </p:spPr>
          <p:txBody>
            <a:bodyPr rtlCol="0" anchor="ctr"/>
            <a:lstStyle/>
            <a:p>
              <a:pPr algn="ctr" defTabSz="483863">
                <a:defRPr/>
              </a:pPr>
              <a:endParaRPr kumimoji="1" lang="zh-CN" altLang="en-US" sz="3200" kern="0">
                <a:solidFill>
                  <a:srgbClr val="404040"/>
                </a:solidFill>
                <a:latin typeface="微軟正黑體" panose="020B0604030504040204" pitchFamily="34" charset="-120"/>
                <a:ea typeface="微軟正黑體" panose="020B0604030504040204" pitchFamily="34" charset="-120"/>
              </a:endParaRPr>
            </a:p>
          </p:txBody>
        </p:sp>
        <p:cxnSp>
          <p:nvCxnSpPr>
            <p:cNvPr id="30" name="直线连接符 58">
              <a:extLst>
                <a:ext uri="{FF2B5EF4-FFF2-40B4-BE49-F238E27FC236}">
                  <a16:creationId xmlns:a16="http://schemas.microsoft.com/office/drawing/2014/main" xmlns="" id="{B7C0CE75-0086-474A-9004-ABFBF5825FE4}"/>
                </a:ext>
              </a:extLst>
            </p:cNvPr>
            <p:cNvCxnSpPr/>
            <p:nvPr/>
          </p:nvCxnSpPr>
          <p:spPr>
            <a:xfrm flipV="1">
              <a:off x="4491315" y="1151906"/>
              <a:ext cx="0" cy="1335973"/>
            </a:xfrm>
            <a:prstGeom prst="line">
              <a:avLst/>
            </a:prstGeom>
            <a:noFill/>
            <a:ln w="19050" cap="flat" cmpd="sng" algn="ctr">
              <a:solidFill>
                <a:srgbClr val="FD8280">
                  <a:alpha val="99000"/>
                </a:srgbClr>
              </a:solidFill>
              <a:prstDash val="solid"/>
              <a:miter lim="800000"/>
              <a:tailEnd type="oval" w="lg" len="lg"/>
            </a:ln>
            <a:effectLst/>
          </p:spPr>
        </p:cxnSp>
      </p:grpSp>
      <p:sp>
        <p:nvSpPr>
          <p:cNvPr id="32" name="矩形 31">
            <a:extLst>
              <a:ext uri="{FF2B5EF4-FFF2-40B4-BE49-F238E27FC236}">
                <a16:creationId xmlns:a16="http://schemas.microsoft.com/office/drawing/2014/main" xmlns="" id="{37FB54B1-A219-4619-8561-045315F6E59B}"/>
              </a:ext>
            </a:extLst>
          </p:cNvPr>
          <p:cNvSpPr/>
          <p:nvPr/>
        </p:nvSpPr>
        <p:spPr>
          <a:xfrm>
            <a:off x="4944408" y="2441602"/>
            <a:ext cx="3073000" cy="1135567"/>
          </a:xfrm>
          <a:prstGeom prst="rect">
            <a:avLst/>
          </a:prstGeom>
          <a:noFill/>
        </p:spPr>
        <p:txBody>
          <a:bodyPr wrap="square" rtlCol="0">
            <a:spAutoFit/>
          </a:bodyPr>
          <a:lstStyle/>
          <a:p>
            <a:pPr defTabSz="483828">
              <a:lnSpc>
                <a:spcPct val="130000"/>
              </a:lnSpc>
            </a:pPr>
            <a:r>
              <a:rPr lang="zh-TW" altLang="en-US" b="1" dirty="0">
                <a:solidFill>
                  <a:srgbClr val="565F69"/>
                </a:solidFill>
                <a:latin typeface="微軟正黑體" panose="020B0604030504040204" pitchFamily="34" charset="-120"/>
                <a:ea typeface="微軟正黑體" panose="020B0604030504040204" pitchFamily="34" charset="-120"/>
              </a:rPr>
              <a:t>關懷</a:t>
            </a:r>
            <a:r>
              <a:rPr lang="en-US" altLang="zh-TW" b="1" dirty="0">
                <a:solidFill>
                  <a:srgbClr val="565F69"/>
                </a:solidFill>
                <a:latin typeface="微軟正黑體" panose="020B0604030504040204" pitchFamily="34" charset="-120"/>
                <a:ea typeface="微軟正黑體" panose="020B0604030504040204" pitchFamily="34" charset="-120"/>
              </a:rPr>
              <a:t>e</a:t>
            </a:r>
            <a:r>
              <a:rPr lang="zh-TW" altLang="en-US" b="1" dirty="0">
                <a:solidFill>
                  <a:srgbClr val="565F69"/>
                </a:solidFill>
                <a:latin typeface="微軟正黑體" panose="020B0604030504040204" pitchFamily="34" charset="-120"/>
                <a:ea typeface="微軟正黑體" panose="020B0604030504040204" pitchFamily="34" charset="-120"/>
              </a:rPr>
              <a:t>起來：</a:t>
            </a:r>
            <a:r>
              <a:rPr lang="en-US" altLang="zh-TW" b="1" dirty="0">
                <a:solidFill>
                  <a:srgbClr val="565F69"/>
                </a:solidFill>
                <a:latin typeface="微軟正黑體" panose="020B0604030504040204" pitchFamily="34" charset="-120"/>
                <a:ea typeface="微軟正黑體" panose="020B0604030504040204" pitchFamily="34" charset="-120"/>
              </a:rPr>
              <a:t>(</a:t>
            </a:r>
            <a:r>
              <a:rPr lang="zh-TW" altLang="en-US" b="1" dirty="0">
                <a:solidFill>
                  <a:srgbClr val="565F69"/>
                </a:solidFill>
                <a:latin typeface="微軟正黑體" panose="020B0604030504040204" pitchFamily="34" charset="-120"/>
                <a:ea typeface="微軟正黑體" panose="020B0604030504040204" pitchFamily="34" charset="-120"/>
              </a:rPr>
              <a:t>疑似被害人</a:t>
            </a:r>
            <a:r>
              <a:rPr lang="en-US" altLang="zh-TW" b="1" dirty="0">
                <a:solidFill>
                  <a:srgbClr val="565F69"/>
                </a:solidFill>
                <a:latin typeface="微軟正黑體" panose="020B0604030504040204" pitchFamily="34" charset="-120"/>
                <a:ea typeface="微軟正黑體" panose="020B0604030504040204" pitchFamily="34" charset="-120"/>
              </a:rPr>
              <a:t>)</a:t>
            </a:r>
            <a:endParaRPr lang="zh-TW" altLang="en-US" b="1" dirty="0">
              <a:solidFill>
                <a:srgbClr val="565F69"/>
              </a:solidFill>
              <a:latin typeface="微軟正黑體" panose="020B0604030504040204" pitchFamily="34" charset="-120"/>
              <a:ea typeface="微軟正黑體" panose="020B0604030504040204" pitchFamily="34" charset="-120"/>
            </a:endParaRPr>
          </a:p>
          <a:p>
            <a:pPr defTabSz="483828">
              <a:lnSpc>
                <a:spcPct val="130000"/>
              </a:lnSpc>
            </a:pPr>
            <a:r>
              <a:rPr lang="en-US" altLang="zh-TW" b="1" dirty="0">
                <a:solidFill>
                  <a:srgbClr val="565F69"/>
                </a:solidFill>
                <a:latin typeface="微軟正黑體" panose="020B0604030504040204" pitchFamily="34" charset="-120"/>
                <a:ea typeface="微軟正黑體" panose="020B0604030504040204" pitchFamily="34" charset="-120"/>
              </a:rPr>
              <a:t>1.</a:t>
            </a:r>
            <a:r>
              <a:rPr lang="zh-TW" altLang="en-US" b="1" dirty="0">
                <a:solidFill>
                  <a:srgbClr val="565F69"/>
                </a:solidFill>
                <a:latin typeface="微軟正黑體" panose="020B0604030504040204" pitchFamily="34" charset="-120"/>
                <a:ea typeface="微軟正黑體" panose="020B0604030504040204" pitchFamily="34" charset="-120"/>
              </a:rPr>
              <a:t>兒少保護事件</a:t>
            </a:r>
          </a:p>
          <a:p>
            <a:pPr defTabSz="483828">
              <a:lnSpc>
                <a:spcPct val="130000"/>
              </a:lnSpc>
            </a:pPr>
            <a:r>
              <a:rPr lang="en-US" altLang="zh-TW" b="1" dirty="0">
                <a:solidFill>
                  <a:srgbClr val="565F69"/>
                </a:solidFill>
                <a:latin typeface="微軟正黑體" panose="020B0604030504040204" pitchFamily="34" charset="-120"/>
                <a:ea typeface="微軟正黑體" panose="020B0604030504040204" pitchFamily="34" charset="-120"/>
              </a:rPr>
              <a:t>2.</a:t>
            </a:r>
            <a:r>
              <a:rPr lang="zh-TW" altLang="en-US" b="1" dirty="0">
                <a:solidFill>
                  <a:srgbClr val="565F69"/>
                </a:solidFill>
                <a:latin typeface="微軟正黑體" panose="020B0604030504040204" pitchFamily="34" charset="-120"/>
                <a:ea typeface="微軟正黑體" panose="020B0604030504040204" pitchFamily="34" charset="-120"/>
              </a:rPr>
              <a:t>性剝削事件</a:t>
            </a:r>
            <a:r>
              <a:rPr lang="en-US" altLang="zh-TW" b="1" dirty="0">
                <a:solidFill>
                  <a:srgbClr val="565F69"/>
                </a:solidFill>
                <a:latin typeface="微軟正黑體" panose="020B0604030504040204" pitchFamily="34" charset="-120"/>
                <a:ea typeface="微軟正黑體" panose="020B0604030504040204" pitchFamily="34" charset="-120"/>
              </a:rPr>
              <a:t>……</a:t>
            </a:r>
            <a:endParaRPr lang="zh-TW" altLang="en-US" b="1" dirty="0">
              <a:solidFill>
                <a:srgbClr val="565F69"/>
              </a:solidFill>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xmlns="" id="{C7132CF3-83FD-47B2-8BA8-3820851E093F}"/>
              </a:ext>
            </a:extLst>
          </p:cNvPr>
          <p:cNvSpPr/>
          <p:nvPr/>
        </p:nvSpPr>
        <p:spPr>
          <a:xfrm>
            <a:off x="4960165" y="1906797"/>
            <a:ext cx="1826141" cy="584775"/>
          </a:xfrm>
          <a:prstGeom prst="rect">
            <a:avLst/>
          </a:prstGeom>
        </p:spPr>
        <p:txBody>
          <a:bodyPr wrap="none">
            <a:spAutoFit/>
          </a:bodyPr>
          <a:lstStyle/>
          <a:p>
            <a:pPr defTabSz="483863"/>
            <a:r>
              <a:rPr lang="zh-TW" altLang="en-US" sz="3200" b="1" dirty="0">
                <a:solidFill>
                  <a:srgbClr val="FD8280"/>
                </a:solidFill>
                <a:latin typeface="微軟正黑體" panose="020B0604030504040204" pitchFamily="34" charset="-120"/>
                <a:ea typeface="微軟正黑體" panose="020B0604030504040204" pitchFamily="34" charset="-120"/>
              </a:rPr>
              <a:t>社政通報</a:t>
            </a:r>
          </a:p>
        </p:txBody>
      </p:sp>
      <p:grpSp>
        <p:nvGrpSpPr>
          <p:cNvPr id="34" name="组合 45">
            <a:extLst>
              <a:ext uri="{FF2B5EF4-FFF2-40B4-BE49-F238E27FC236}">
                <a16:creationId xmlns:a16="http://schemas.microsoft.com/office/drawing/2014/main" xmlns="" id="{851D3EB0-99FD-4CB2-BB0B-A236B3170BAB}"/>
              </a:ext>
            </a:extLst>
          </p:cNvPr>
          <p:cNvGrpSpPr/>
          <p:nvPr/>
        </p:nvGrpSpPr>
        <p:grpSpPr>
          <a:xfrm>
            <a:off x="6235644" y="3750767"/>
            <a:ext cx="175937" cy="1580030"/>
            <a:chOff x="6290604" y="2487879"/>
            <a:chExt cx="166255" cy="1493074"/>
          </a:xfrm>
          <a:solidFill>
            <a:srgbClr val="FF0066"/>
          </a:solidFill>
        </p:grpSpPr>
        <p:sp>
          <p:nvSpPr>
            <p:cNvPr id="35" name="椭圆 46">
              <a:extLst>
                <a:ext uri="{FF2B5EF4-FFF2-40B4-BE49-F238E27FC236}">
                  <a16:creationId xmlns:a16="http://schemas.microsoft.com/office/drawing/2014/main" xmlns="" id="{C0B815AE-E5CF-4979-B985-0370CEF27535}"/>
                </a:ext>
              </a:extLst>
            </p:cNvPr>
            <p:cNvSpPr/>
            <p:nvPr/>
          </p:nvSpPr>
          <p:spPr>
            <a:xfrm>
              <a:off x="6290604" y="2487879"/>
              <a:ext cx="166255" cy="166255"/>
            </a:xfrm>
            <a:prstGeom prst="ellipse">
              <a:avLst/>
            </a:prstGeom>
            <a:grpFill/>
            <a:ln w="12700" cap="flat" cmpd="sng" algn="ctr">
              <a:noFill/>
              <a:prstDash val="solid"/>
              <a:miter lim="800000"/>
            </a:ln>
            <a:effectLst/>
          </p:spPr>
          <p:txBody>
            <a:bodyPr rtlCol="0" anchor="ctr"/>
            <a:lstStyle/>
            <a:p>
              <a:pPr algn="ctr" defTabSz="483863">
                <a:defRPr/>
              </a:pPr>
              <a:endParaRPr kumimoji="1" lang="zh-CN" altLang="en-US" sz="4400" kern="0">
                <a:solidFill>
                  <a:schemeClr val="accent5">
                    <a:lumMod val="75000"/>
                  </a:schemeClr>
                </a:solidFill>
                <a:latin typeface="微軟正黑體" panose="020B0604030504040204" pitchFamily="34" charset="-120"/>
                <a:ea typeface="微軟正黑體" panose="020B0604030504040204" pitchFamily="34" charset="-120"/>
              </a:endParaRPr>
            </a:p>
          </p:txBody>
        </p:sp>
        <p:cxnSp>
          <p:nvCxnSpPr>
            <p:cNvPr id="36" name="直线连接符 62">
              <a:extLst>
                <a:ext uri="{FF2B5EF4-FFF2-40B4-BE49-F238E27FC236}">
                  <a16:creationId xmlns:a16="http://schemas.microsoft.com/office/drawing/2014/main" xmlns="" id="{FAB87998-CEC4-41E0-B795-3B1772138F05}"/>
                </a:ext>
              </a:extLst>
            </p:cNvPr>
            <p:cNvCxnSpPr/>
            <p:nvPr/>
          </p:nvCxnSpPr>
          <p:spPr>
            <a:xfrm>
              <a:off x="6373731" y="2644980"/>
              <a:ext cx="0" cy="1335973"/>
            </a:xfrm>
            <a:prstGeom prst="line">
              <a:avLst/>
            </a:prstGeom>
            <a:grpFill/>
            <a:ln w="19050" cap="flat" cmpd="sng" algn="ctr">
              <a:solidFill>
                <a:srgbClr val="FF0066">
                  <a:alpha val="99000"/>
                </a:srgbClr>
              </a:solidFill>
              <a:prstDash val="solid"/>
              <a:miter lim="800000"/>
              <a:tailEnd type="oval" w="lg" len="lg"/>
            </a:ln>
            <a:effectLst/>
          </p:spPr>
        </p:cxnSp>
      </p:grpSp>
      <p:sp>
        <p:nvSpPr>
          <p:cNvPr id="37" name="矩形 36">
            <a:extLst>
              <a:ext uri="{FF2B5EF4-FFF2-40B4-BE49-F238E27FC236}">
                <a16:creationId xmlns:a16="http://schemas.microsoft.com/office/drawing/2014/main" xmlns="" id="{0D6CC735-CC86-4E66-85A6-648D5278F481}"/>
              </a:ext>
            </a:extLst>
          </p:cNvPr>
          <p:cNvSpPr/>
          <p:nvPr/>
        </p:nvSpPr>
        <p:spPr>
          <a:xfrm>
            <a:off x="6411579" y="5109478"/>
            <a:ext cx="2723823" cy="369332"/>
          </a:xfrm>
          <a:prstGeom prst="rect">
            <a:avLst/>
          </a:prstGeom>
        </p:spPr>
        <p:txBody>
          <a:bodyPr wrap="none">
            <a:spAutoFit/>
          </a:bodyPr>
          <a:lstStyle/>
          <a:p>
            <a:pPr defTabSz="483863">
              <a:spcBef>
                <a:spcPts val="600"/>
              </a:spcBef>
            </a:pPr>
            <a:r>
              <a:rPr lang="zh-TW" altLang="en-US" b="1" dirty="0">
                <a:solidFill>
                  <a:srgbClr val="565F69"/>
                </a:solidFill>
                <a:latin typeface="微軟正黑體" panose="020B0604030504040204" pitchFamily="34" charset="-120"/>
                <a:ea typeface="微軟正黑體" panose="020B0604030504040204" pitchFamily="34" charset="-120"/>
              </a:rPr>
              <a:t>性別事件或非性平法事件</a:t>
            </a:r>
          </a:p>
        </p:txBody>
      </p:sp>
      <p:sp>
        <p:nvSpPr>
          <p:cNvPr id="38" name="矩形 37">
            <a:extLst>
              <a:ext uri="{FF2B5EF4-FFF2-40B4-BE49-F238E27FC236}">
                <a16:creationId xmlns:a16="http://schemas.microsoft.com/office/drawing/2014/main" xmlns="" id="{86BE7B4D-105B-4530-B10A-DA49AB2F2A76}"/>
              </a:ext>
            </a:extLst>
          </p:cNvPr>
          <p:cNvSpPr/>
          <p:nvPr/>
        </p:nvSpPr>
        <p:spPr>
          <a:xfrm>
            <a:off x="6411579" y="4520924"/>
            <a:ext cx="1826141" cy="584775"/>
          </a:xfrm>
          <a:prstGeom prst="rect">
            <a:avLst/>
          </a:prstGeom>
        </p:spPr>
        <p:txBody>
          <a:bodyPr wrap="none">
            <a:spAutoFit/>
          </a:bodyPr>
          <a:lstStyle/>
          <a:p>
            <a:pPr defTabSz="483863"/>
            <a:r>
              <a:rPr lang="zh-TW" altLang="en-US" sz="3200" b="1" dirty="0">
                <a:solidFill>
                  <a:srgbClr val="FF0066"/>
                </a:solidFill>
                <a:latin typeface="微軟正黑體" panose="020B0604030504040204" pitchFamily="34" charset="-120"/>
                <a:ea typeface="微軟正黑體" panose="020B0604030504040204" pitchFamily="34" charset="-120"/>
              </a:rPr>
              <a:t>校安通報</a:t>
            </a:r>
            <a:endParaRPr lang="zh-CN" altLang="en-US" sz="3200" b="1" dirty="0">
              <a:solidFill>
                <a:srgbClr val="FF0066"/>
              </a:solidFill>
              <a:latin typeface="微軟正黑體" panose="020B0604030504040204" pitchFamily="34" charset="-120"/>
              <a:ea typeface="微軟正黑體" panose="020B0604030504040204" pitchFamily="34" charset="-120"/>
            </a:endParaRPr>
          </a:p>
        </p:txBody>
      </p:sp>
      <p:grpSp>
        <p:nvGrpSpPr>
          <p:cNvPr id="39" name="组合 39">
            <a:extLst>
              <a:ext uri="{FF2B5EF4-FFF2-40B4-BE49-F238E27FC236}">
                <a16:creationId xmlns:a16="http://schemas.microsoft.com/office/drawing/2014/main" xmlns="" id="{AF9232A2-11CC-4CD0-BCB5-A00AEEE48743}"/>
              </a:ext>
            </a:extLst>
          </p:cNvPr>
          <p:cNvGrpSpPr/>
          <p:nvPr/>
        </p:nvGrpSpPr>
        <p:grpSpPr>
          <a:xfrm>
            <a:off x="7800985" y="2325112"/>
            <a:ext cx="175937" cy="1589718"/>
            <a:chOff x="4408188" y="1151906"/>
            <a:chExt cx="166255" cy="1502228"/>
          </a:xfrm>
          <a:solidFill>
            <a:srgbClr val="00B0F0"/>
          </a:solidFill>
        </p:grpSpPr>
        <p:sp>
          <p:nvSpPr>
            <p:cNvPr id="40" name="椭圆 40">
              <a:extLst>
                <a:ext uri="{FF2B5EF4-FFF2-40B4-BE49-F238E27FC236}">
                  <a16:creationId xmlns:a16="http://schemas.microsoft.com/office/drawing/2014/main" xmlns="" id="{868BF5AD-25F7-4794-8EFF-23F3AB1D610E}"/>
                </a:ext>
              </a:extLst>
            </p:cNvPr>
            <p:cNvSpPr/>
            <p:nvPr/>
          </p:nvSpPr>
          <p:spPr>
            <a:xfrm>
              <a:off x="4408188" y="2487879"/>
              <a:ext cx="166255" cy="166255"/>
            </a:xfrm>
            <a:prstGeom prst="ellipse">
              <a:avLst/>
            </a:prstGeom>
            <a:grpFill/>
            <a:ln w="12700" cap="flat" cmpd="sng" algn="ctr">
              <a:solidFill>
                <a:srgbClr val="00B0F0"/>
              </a:solidFill>
              <a:prstDash val="solid"/>
              <a:miter lim="800000"/>
            </a:ln>
            <a:effectLst/>
          </p:spPr>
          <p:txBody>
            <a:bodyPr rtlCol="0" anchor="ctr"/>
            <a:lstStyle/>
            <a:p>
              <a:pPr algn="ctr" defTabSz="483863">
                <a:defRPr/>
              </a:pPr>
              <a:endParaRPr kumimoji="1" lang="zh-CN" altLang="en-US" sz="3200" kern="0">
                <a:solidFill>
                  <a:srgbClr val="404040"/>
                </a:solidFill>
                <a:latin typeface="微軟正黑體" panose="020B0604030504040204" pitchFamily="34" charset="-120"/>
                <a:ea typeface="微軟正黑體" panose="020B0604030504040204" pitchFamily="34" charset="-120"/>
              </a:endParaRPr>
            </a:p>
          </p:txBody>
        </p:sp>
        <p:cxnSp>
          <p:nvCxnSpPr>
            <p:cNvPr id="41" name="直线连接符 58">
              <a:extLst>
                <a:ext uri="{FF2B5EF4-FFF2-40B4-BE49-F238E27FC236}">
                  <a16:creationId xmlns:a16="http://schemas.microsoft.com/office/drawing/2014/main" xmlns="" id="{584A8589-B31C-40E6-BF8E-B6C2A4F53FFB}"/>
                </a:ext>
              </a:extLst>
            </p:cNvPr>
            <p:cNvCxnSpPr/>
            <p:nvPr/>
          </p:nvCxnSpPr>
          <p:spPr>
            <a:xfrm flipV="1">
              <a:off x="4491315" y="1151906"/>
              <a:ext cx="0" cy="1335973"/>
            </a:xfrm>
            <a:prstGeom prst="line">
              <a:avLst/>
            </a:prstGeom>
            <a:grpFill/>
            <a:ln w="19050" cap="flat" cmpd="sng" algn="ctr">
              <a:solidFill>
                <a:srgbClr val="00B0F0"/>
              </a:solidFill>
              <a:prstDash val="solid"/>
              <a:miter lim="800000"/>
              <a:tailEnd type="oval" w="lg" len="lg"/>
            </a:ln>
            <a:effectLst/>
          </p:spPr>
        </p:cxnSp>
      </p:grpSp>
      <p:sp>
        <p:nvSpPr>
          <p:cNvPr id="42" name="矩形 41">
            <a:extLst>
              <a:ext uri="{FF2B5EF4-FFF2-40B4-BE49-F238E27FC236}">
                <a16:creationId xmlns:a16="http://schemas.microsoft.com/office/drawing/2014/main" xmlns="" id="{CB4870CE-4265-46DB-B73B-629282F26EB7}"/>
              </a:ext>
            </a:extLst>
          </p:cNvPr>
          <p:cNvSpPr/>
          <p:nvPr/>
        </p:nvSpPr>
        <p:spPr>
          <a:xfrm>
            <a:off x="8017408" y="1631392"/>
            <a:ext cx="3980577" cy="1969770"/>
          </a:xfrm>
          <a:prstGeom prst="rect">
            <a:avLst/>
          </a:prstGeom>
          <a:ln>
            <a:noFill/>
          </a:ln>
        </p:spPr>
        <p:txBody>
          <a:bodyPr wrap="none">
            <a:spAutoFit/>
          </a:bodyPr>
          <a:lstStyle/>
          <a:p>
            <a:pPr defTabSz="483863"/>
            <a:r>
              <a:rPr lang="en-US" altLang="zh-TW" sz="3200" b="1" dirty="0">
                <a:solidFill>
                  <a:srgbClr val="00B0F0"/>
                </a:solidFill>
                <a:latin typeface="微軟正黑體" panose="020B0604030504040204" pitchFamily="34" charset="-120"/>
                <a:ea typeface="微軟正黑體" panose="020B0604030504040204" pitchFamily="34" charset="-120"/>
              </a:rPr>
              <a:t>3</a:t>
            </a:r>
            <a:r>
              <a:rPr lang="zh-TW" altLang="en-US" sz="3200" b="1" dirty="0">
                <a:solidFill>
                  <a:srgbClr val="00B0F0"/>
                </a:solidFill>
                <a:latin typeface="微軟正黑體" panose="020B0604030504040204" pitchFamily="34" charset="-120"/>
                <a:ea typeface="微軟正黑體" panose="020B0604030504040204" pitchFamily="34" charset="-120"/>
              </a:rPr>
              <a:t>日內移交性平會</a:t>
            </a:r>
            <a:r>
              <a:rPr lang="en-US" altLang="zh-TW" sz="3200" b="1" dirty="0">
                <a:solidFill>
                  <a:srgbClr val="00B0F0"/>
                </a:solidFill>
                <a:latin typeface="微軟正黑體" panose="020B0604030504040204" pitchFamily="34" charset="-120"/>
                <a:ea typeface="微軟正黑體" panose="020B0604030504040204" pitchFamily="34" charset="-120"/>
              </a:rPr>
              <a:t/>
            </a:r>
            <a:br>
              <a:rPr lang="en-US" altLang="zh-TW" sz="3200" b="1" dirty="0">
                <a:solidFill>
                  <a:srgbClr val="00B0F0"/>
                </a:solidFill>
                <a:latin typeface="微軟正黑體" panose="020B0604030504040204" pitchFamily="34" charset="-120"/>
                <a:ea typeface="微軟正黑體" panose="020B0604030504040204" pitchFamily="34" charset="-120"/>
              </a:rPr>
            </a:br>
            <a:r>
              <a:rPr lang="zh-TW" altLang="en-US" b="1" dirty="0">
                <a:solidFill>
                  <a:srgbClr val="002060"/>
                </a:solidFill>
                <a:latin typeface="微軟正黑體" panose="020B0604030504040204" pitchFamily="34" charset="-120"/>
                <a:ea typeface="微軟正黑體" panose="020B0604030504040204" pitchFamily="34" charset="-120"/>
              </a:rPr>
              <a:t>如有申請</a:t>
            </a:r>
            <a:r>
              <a:rPr lang="en-US" altLang="zh-TW" b="1" dirty="0">
                <a:solidFill>
                  <a:srgbClr val="002060"/>
                </a:solidFill>
                <a:latin typeface="微軟正黑體" panose="020B0604030504040204" pitchFamily="34" charset="-120"/>
                <a:ea typeface="微軟正黑體" panose="020B0604030504040204" pitchFamily="34" charset="-120"/>
              </a:rPr>
              <a:t>/</a:t>
            </a:r>
            <a:r>
              <a:rPr lang="zh-TW" altLang="en-US" b="1" dirty="0">
                <a:solidFill>
                  <a:srgbClr val="002060"/>
                </a:solidFill>
                <a:latin typeface="微軟正黑體" panose="020B0604030504040204" pitchFamily="34" charset="-120"/>
                <a:ea typeface="微軟正黑體" panose="020B0604030504040204" pitchFamily="34" charset="-120"/>
              </a:rPr>
              <a:t>檢舉調查則另有期限規定：</a:t>
            </a:r>
            <a:endParaRPr lang="en-US" altLang="zh-TW" b="1" dirty="0">
              <a:solidFill>
                <a:srgbClr val="002060"/>
              </a:solidFill>
              <a:latin typeface="微軟正黑體" panose="020B0604030504040204" pitchFamily="34" charset="-120"/>
              <a:ea typeface="微軟正黑體" panose="020B0604030504040204" pitchFamily="34" charset="-120"/>
            </a:endParaRPr>
          </a:p>
          <a:p>
            <a:pPr defTabSz="483863"/>
            <a:r>
              <a:rPr lang="zh-TW" altLang="en-US" b="1" dirty="0">
                <a:solidFill>
                  <a:srgbClr val="00B0F0"/>
                </a:solidFill>
                <a:latin typeface="微軟正黑體" panose="020B0604030504040204" pitchFamily="34" charset="-120"/>
                <a:ea typeface="微軟正黑體" panose="020B0604030504040204" pitchFamily="34" charset="-120"/>
              </a:rPr>
              <a:t>除性平法第</a:t>
            </a:r>
            <a:r>
              <a:rPr lang="en-US" altLang="zh-TW" b="1" dirty="0">
                <a:solidFill>
                  <a:srgbClr val="00B0F0"/>
                </a:solidFill>
                <a:latin typeface="微軟正黑體" panose="020B0604030504040204" pitchFamily="34" charset="-120"/>
                <a:ea typeface="微軟正黑體" panose="020B0604030504040204" pitchFamily="34" charset="-120"/>
              </a:rPr>
              <a:t>29</a:t>
            </a:r>
            <a:r>
              <a:rPr lang="zh-TW" altLang="en-US" b="1" dirty="0">
                <a:solidFill>
                  <a:srgbClr val="00B0F0"/>
                </a:solidFill>
                <a:latin typeface="微軟正黑體" panose="020B0604030504040204" pitchFamily="34" charset="-120"/>
                <a:ea typeface="微軟正黑體" panose="020B0604030504040204" pitchFamily="34" charset="-120"/>
              </a:rPr>
              <a:t>條明定不受理情形外，</a:t>
            </a:r>
            <a:endParaRPr lang="en-US" altLang="zh-TW" b="1" dirty="0">
              <a:solidFill>
                <a:srgbClr val="00B0F0"/>
              </a:solidFill>
              <a:latin typeface="微軟正黑體" panose="020B0604030504040204" pitchFamily="34" charset="-120"/>
              <a:ea typeface="微軟正黑體" panose="020B0604030504040204" pitchFamily="34" charset="-120"/>
            </a:endParaRPr>
          </a:p>
          <a:p>
            <a:pPr defTabSz="483863"/>
            <a:r>
              <a:rPr lang="en-US" altLang="zh-TW" b="1" dirty="0">
                <a:solidFill>
                  <a:srgbClr val="00B0F0"/>
                </a:solidFill>
                <a:latin typeface="微軟正黑體" panose="020B0604030504040204" pitchFamily="34" charset="-120"/>
                <a:ea typeface="微軟正黑體" panose="020B0604030504040204" pitchFamily="34" charset="-120"/>
              </a:rPr>
              <a:t>3</a:t>
            </a:r>
            <a:r>
              <a:rPr lang="zh-TW" altLang="en-US" b="1" dirty="0">
                <a:solidFill>
                  <a:srgbClr val="00B0F0"/>
                </a:solidFill>
                <a:latin typeface="微軟正黑體" panose="020B0604030504040204" pitchFamily="34" charset="-120"/>
                <a:ea typeface="微軟正黑體" panose="020B0604030504040204" pitchFamily="34" charset="-120"/>
              </a:rPr>
              <a:t>日內交付性平會</a:t>
            </a:r>
            <a:r>
              <a:rPr lang="en-US" altLang="zh-TW" b="1" dirty="0">
                <a:solidFill>
                  <a:srgbClr val="00B0F0"/>
                </a:solidFill>
                <a:latin typeface="微軟正黑體" panose="020B0604030504040204" pitchFamily="34" charset="-120"/>
                <a:ea typeface="微軟正黑體" panose="020B0604030504040204" pitchFamily="34" charset="-120"/>
              </a:rPr>
              <a:t>…..</a:t>
            </a:r>
          </a:p>
          <a:p>
            <a:pPr defTabSz="483863"/>
            <a:r>
              <a:rPr lang="en-US" altLang="zh-TW" b="1" dirty="0">
                <a:solidFill>
                  <a:srgbClr val="00B0F0"/>
                </a:solidFill>
                <a:latin typeface="微軟正黑體" panose="020B0604030504040204" pitchFamily="34" charset="-120"/>
                <a:ea typeface="微軟正黑體" panose="020B0604030504040204" pitchFamily="34" charset="-120"/>
              </a:rPr>
              <a:t>7</a:t>
            </a:r>
            <a:r>
              <a:rPr lang="zh-TW" altLang="en-US" b="1" dirty="0">
                <a:solidFill>
                  <a:srgbClr val="00B0F0"/>
                </a:solidFill>
                <a:latin typeface="微軟正黑體" panose="020B0604030504040204" pitchFamily="34" charset="-120"/>
                <a:ea typeface="微軟正黑體" panose="020B0604030504040204" pitchFamily="34" charset="-120"/>
              </a:rPr>
              <a:t>日內移送管轄權學校</a:t>
            </a:r>
            <a:endParaRPr lang="en-US" altLang="zh-TW" b="1" dirty="0">
              <a:solidFill>
                <a:srgbClr val="0070C0"/>
              </a:solidFill>
              <a:latin typeface="微軟正黑體" panose="020B0604030504040204" pitchFamily="34" charset="-120"/>
              <a:ea typeface="微軟正黑體" panose="020B0604030504040204" pitchFamily="34" charset="-120"/>
            </a:endParaRPr>
          </a:p>
          <a:p>
            <a:pPr defTabSz="483863"/>
            <a:r>
              <a:rPr lang="en-US" altLang="zh-TW" b="1" dirty="0">
                <a:solidFill>
                  <a:srgbClr val="00B0F0"/>
                </a:solidFill>
                <a:latin typeface="微軟正黑體" panose="020B0604030504040204" pitchFamily="34" charset="-120"/>
                <a:ea typeface="微軟正黑體" panose="020B0604030504040204" pitchFamily="34" charset="-120"/>
              </a:rPr>
              <a:t>20</a:t>
            </a:r>
            <a:r>
              <a:rPr lang="zh-TW" altLang="en-US" b="1" dirty="0">
                <a:solidFill>
                  <a:srgbClr val="00B0F0"/>
                </a:solidFill>
                <a:latin typeface="微軟正黑體" panose="020B0604030504040204" pitchFamily="34" charset="-120"/>
                <a:ea typeface="微軟正黑體" panose="020B0604030504040204" pitchFamily="34" charset="-120"/>
              </a:rPr>
              <a:t>日內</a:t>
            </a:r>
            <a:r>
              <a:rPr lang="en-US" altLang="zh-TW" b="1" dirty="0">
                <a:solidFill>
                  <a:srgbClr val="00B0F0"/>
                </a:solidFill>
                <a:latin typeface="微軟正黑體" panose="020B0604030504040204" pitchFamily="34" charset="-120"/>
                <a:ea typeface="微軟正黑體" panose="020B0604030504040204" pitchFamily="34" charset="-120"/>
              </a:rPr>
              <a:t>……..</a:t>
            </a:r>
          </a:p>
        </p:txBody>
      </p:sp>
      <p:grpSp>
        <p:nvGrpSpPr>
          <p:cNvPr id="46" name="组合 52">
            <a:extLst>
              <a:ext uri="{FF2B5EF4-FFF2-40B4-BE49-F238E27FC236}">
                <a16:creationId xmlns:a16="http://schemas.microsoft.com/office/drawing/2014/main" xmlns="" id="{6B9A0C2F-A704-441A-A3DE-15F83A35B0A3}"/>
              </a:ext>
            </a:extLst>
          </p:cNvPr>
          <p:cNvGrpSpPr/>
          <p:nvPr/>
        </p:nvGrpSpPr>
        <p:grpSpPr>
          <a:xfrm>
            <a:off x="990414" y="5611294"/>
            <a:ext cx="5499282" cy="795103"/>
            <a:chOff x="0" y="252065"/>
            <a:chExt cx="641111" cy="394739"/>
          </a:xfrm>
          <a:solidFill>
            <a:srgbClr val="FFFF00"/>
          </a:solidFill>
        </p:grpSpPr>
        <p:sp>
          <p:nvSpPr>
            <p:cNvPr id="49" name="五边形 56">
              <a:extLst>
                <a:ext uri="{FF2B5EF4-FFF2-40B4-BE49-F238E27FC236}">
                  <a16:creationId xmlns:a16="http://schemas.microsoft.com/office/drawing/2014/main" xmlns="" id="{35E3C187-20C0-430D-8C40-EA6BF96CEEED}"/>
                </a:ext>
              </a:extLst>
            </p:cNvPr>
            <p:cNvSpPr/>
            <p:nvPr userDrawn="1"/>
          </p:nvSpPr>
          <p:spPr>
            <a:xfrm>
              <a:off x="338378" y="254692"/>
              <a:ext cx="302733" cy="389486"/>
            </a:xfrm>
            <a:prstGeom prst="homePlate">
              <a:avLst/>
            </a:prstGeom>
            <a:grp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47" name="矩形 59">
              <a:extLst>
                <a:ext uri="{FF2B5EF4-FFF2-40B4-BE49-F238E27FC236}">
                  <a16:creationId xmlns:a16="http://schemas.microsoft.com/office/drawing/2014/main" xmlns="" id="{B634CFA7-A480-415B-B30A-8CFDF3B92DD7}"/>
                </a:ext>
              </a:extLst>
            </p:cNvPr>
            <p:cNvSpPr>
              <a:spLocks noChangeArrowheads="1"/>
            </p:cNvSpPr>
            <p:nvPr/>
          </p:nvSpPr>
          <p:spPr bwMode="auto">
            <a:xfrm>
              <a:off x="0" y="252065"/>
              <a:ext cx="632004" cy="394739"/>
            </a:xfrm>
            <a:prstGeom prst="rect">
              <a:avLst/>
            </a:prstGeom>
            <a:grp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r>
                <a:rPr kumimoji="0" lang="zh-TW" altLang="en-US" sz="23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rPr>
                <a:t>從知悉到完成通報，必須於</a:t>
              </a:r>
              <a:r>
                <a:rPr kumimoji="0" lang="en-US" altLang="zh-CN" sz="23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rPr>
                <a:t>24</a:t>
              </a:r>
              <a:r>
                <a:rPr kumimoji="0" lang="zh-TW" altLang="en-US" sz="23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rPr>
                <a:t>小時完成。</a:t>
              </a:r>
              <a:endParaRPr kumimoji="0" lang="zh-CN" altLang="en-US" sz="23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0687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2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325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375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425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4750"/>
                            </p:stCondLst>
                            <p:childTnLst>
                              <p:par>
                                <p:cTn id="51" presetID="10" presetClass="entr" presetSubtype="0"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par>
                          <p:cTn id="54" fill="hold">
                            <p:stCondLst>
                              <p:cond delay="5250"/>
                            </p:stCondLst>
                            <p:childTnLst>
                              <p:par>
                                <p:cTn id="55" presetID="10"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par>
                          <p:cTn id="58" fill="hold">
                            <p:stCondLst>
                              <p:cond delay="5750"/>
                            </p:stCondLst>
                            <p:childTnLst>
                              <p:par>
                                <p:cTn id="59" presetID="10" presetClass="entr" presetSubtype="0"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par>
                          <p:cTn id="62" fill="hold">
                            <p:stCondLst>
                              <p:cond delay="6250"/>
                            </p:stCondLst>
                            <p:childTnLst>
                              <p:par>
                                <p:cTn id="63" presetID="10" presetClass="entr" presetSubtype="0"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6750"/>
                            </p:stCondLst>
                            <p:childTnLst>
                              <p:par>
                                <p:cTn id="67" presetID="10" presetClass="entr" presetSubtype="0" fill="hold" grpId="0"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par>
                          <p:cTn id="70" fill="hold">
                            <p:stCondLst>
                              <p:cond delay="7250"/>
                            </p:stCondLst>
                            <p:childTnLst>
                              <p:par>
                                <p:cTn id="71" presetID="10" presetClass="entr" presetSubtype="0"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childTnLst>
                          </p:cTn>
                        </p:par>
                        <p:par>
                          <p:cTn id="74" fill="hold">
                            <p:stCondLst>
                              <p:cond delay="7750"/>
                            </p:stCondLst>
                            <p:childTnLst>
                              <p:par>
                                <p:cTn id="75" presetID="10" presetClass="entr" presetSubtype="0"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22" presetClass="entr" presetSubtype="8"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wipe(left)">
                                      <p:cBhvr>
                                        <p:cTn id="8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6" grpId="0" animBg="1"/>
      <p:bldP spid="20" grpId="0"/>
      <p:bldP spid="21" grpId="0"/>
      <p:bldP spid="26" grpId="0"/>
      <p:bldP spid="27" grpId="0"/>
      <p:bldP spid="32" grpId="0"/>
      <p:bldP spid="33" grpId="0"/>
      <p:bldP spid="37" grpId="0"/>
      <p:bldP spid="38" grpId="0"/>
      <p:bldP spid="4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BBFB1490-7CDF-4620-8C62-8F8810BDC7D3}"/>
              </a:ext>
            </a:extLst>
          </p:cNvPr>
          <p:cNvSpPr txBox="1"/>
          <p:nvPr/>
        </p:nvSpPr>
        <p:spPr>
          <a:xfrm>
            <a:off x="1524000" y="375455"/>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相關資源利用</a:t>
            </a:r>
          </a:p>
        </p:txBody>
      </p:sp>
      <p:pic>
        <p:nvPicPr>
          <p:cNvPr id="150531" name="圖片 2">
            <a:extLst>
              <a:ext uri="{FF2B5EF4-FFF2-40B4-BE49-F238E27FC236}">
                <a16:creationId xmlns:a16="http://schemas.microsoft.com/office/drawing/2014/main" xmlns="" id="{14EEC7C8-0EFB-4401-918A-67CD7A2573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850" y="1288258"/>
            <a:ext cx="9906850" cy="506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277B9137-29ED-415C-904C-382439DE3C56}"/>
              </a:ext>
            </a:extLst>
          </p:cNvPr>
          <p:cNvSpPr/>
          <p:nvPr/>
        </p:nvSpPr>
        <p:spPr>
          <a:xfrm>
            <a:off x="4230016" y="1548338"/>
            <a:ext cx="1641015" cy="509102"/>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xmlns="" id="{473ED3DF-14BD-41D1-A36A-8B3C11183831}"/>
              </a:ext>
            </a:extLst>
          </p:cNvPr>
          <p:cNvSpPr/>
          <p:nvPr/>
        </p:nvSpPr>
        <p:spPr>
          <a:xfrm>
            <a:off x="1871438" y="5920180"/>
            <a:ext cx="2685149" cy="565860"/>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xmlns="" id="{C551387F-775B-4010-AD92-82FF4D632C65}"/>
              </a:ext>
            </a:extLst>
          </p:cNvPr>
          <p:cNvSpPr/>
          <p:nvPr/>
        </p:nvSpPr>
        <p:spPr>
          <a:xfrm>
            <a:off x="6620958" y="1220067"/>
            <a:ext cx="2535518" cy="507382"/>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2" name="矩形 1">
            <a:extLst>
              <a:ext uri="{FF2B5EF4-FFF2-40B4-BE49-F238E27FC236}">
                <a16:creationId xmlns:a16="http://schemas.microsoft.com/office/drawing/2014/main" xmlns="" id="{CB21EC08-8E81-4891-9C42-96D43AFCBF04}"/>
              </a:ext>
            </a:extLst>
          </p:cNvPr>
          <p:cNvSpPr/>
          <p:nvPr/>
        </p:nvSpPr>
        <p:spPr>
          <a:xfrm>
            <a:off x="5239625" y="392447"/>
            <a:ext cx="2954655" cy="646331"/>
          </a:xfrm>
          <a:prstGeom prst="rect">
            <a:avLst/>
          </a:prstGeom>
          <a:noFill/>
        </p:spPr>
        <p:txBody>
          <a:bodyPr wrap="none" lIns="91440" tIns="45720" rIns="91440" bIns="45720">
            <a:spAutoFit/>
          </a:bodyPr>
          <a:lstStyle/>
          <a:p>
            <a:pPr algn="ctr"/>
            <a:r>
              <a:rPr lang="zh-TW" altLang="en-US" sz="3600" b="1"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相關資源利用</a:t>
            </a:r>
          </a:p>
        </p:txBody>
      </p:sp>
      <p:pic>
        <p:nvPicPr>
          <p:cNvPr id="3" name="圖片 2">
            <a:extLst>
              <a:ext uri="{FF2B5EF4-FFF2-40B4-BE49-F238E27FC236}">
                <a16:creationId xmlns:a16="http://schemas.microsoft.com/office/drawing/2014/main" xmlns="" id="{328A30E8-213C-4A3D-8B03-DC516B9C600C}"/>
              </a:ext>
            </a:extLst>
          </p:cNvPr>
          <p:cNvPicPr>
            <a:picLocks noChangeAspect="1"/>
          </p:cNvPicPr>
          <p:nvPr/>
        </p:nvPicPr>
        <p:blipFill>
          <a:blip r:embed="rId3"/>
          <a:stretch>
            <a:fillRect/>
          </a:stretch>
        </p:blipFill>
        <p:spPr>
          <a:xfrm>
            <a:off x="185226" y="1231792"/>
            <a:ext cx="12192000" cy="5564842"/>
          </a:xfrm>
          <a:prstGeom prst="rect">
            <a:avLst/>
          </a:prstGeom>
        </p:spPr>
      </p:pic>
    </p:spTree>
    <p:extLst>
      <p:ext uri="{BB962C8B-B14F-4D97-AF65-F5344CB8AC3E}">
        <p14:creationId xmlns:p14="http://schemas.microsoft.com/office/powerpoint/2010/main" val="150064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2" name="矩形 1">
            <a:extLst>
              <a:ext uri="{FF2B5EF4-FFF2-40B4-BE49-F238E27FC236}">
                <a16:creationId xmlns:a16="http://schemas.microsoft.com/office/drawing/2014/main" xmlns="" id="{CB21EC08-8E81-4891-9C42-96D43AFCBF04}"/>
              </a:ext>
            </a:extLst>
          </p:cNvPr>
          <p:cNvSpPr/>
          <p:nvPr/>
        </p:nvSpPr>
        <p:spPr>
          <a:xfrm>
            <a:off x="5239625" y="304311"/>
            <a:ext cx="2954655" cy="646331"/>
          </a:xfrm>
          <a:prstGeom prst="rect">
            <a:avLst/>
          </a:prstGeom>
          <a:noFill/>
        </p:spPr>
        <p:txBody>
          <a:bodyPr wrap="none" lIns="91440" tIns="45720" rIns="91440" bIns="45720">
            <a:spAutoFit/>
          </a:bodyPr>
          <a:lstStyle/>
          <a:p>
            <a:pPr algn="ctr"/>
            <a:r>
              <a:rPr lang="zh-TW" altLang="en-US" sz="3600" b="1"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相關資源利用</a:t>
            </a:r>
          </a:p>
        </p:txBody>
      </p:sp>
      <p:pic>
        <p:nvPicPr>
          <p:cNvPr id="4" name="圖片 3">
            <a:extLst>
              <a:ext uri="{FF2B5EF4-FFF2-40B4-BE49-F238E27FC236}">
                <a16:creationId xmlns:a16="http://schemas.microsoft.com/office/drawing/2014/main" xmlns="" id="{9B8EF745-8839-4988-9A41-82F32DCEBC0E}"/>
              </a:ext>
            </a:extLst>
          </p:cNvPr>
          <p:cNvPicPr>
            <a:picLocks noChangeAspect="1"/>
          </p:cNvPicPr>
          <p:nvPr/>
        </p:nvPicPr>
        <p:blipFill>
          <a:blip r:embed="rId3"/>
          <a:stretch>
            <a:fillRect/>
          </a:stretch>
        </p:blipFill>
        <p:spPr>
          <a:xfrm>
            <a:off x="739677" y="1020648"/>
            <a:ext cx="10904862" cy="5837352"/>
          </a:xfrm>
          <a:prstGeom prst="rect">
            <a:avLst/>
          </a:prstGeom>
        </p:spPr>
      </p:pic>
    </p:spTree>
    <p:extLst>
      <p:ext uri="{BB962C8B-B14F-4D97-AF65-F5344CB8AC3E}">
        <p14:creationId xmlns:p14="http://schemas.microsoft.com/office/powerpoint/2010/main" val="22044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312234" y="92978"/>
            <a:ext cx="11879766" cy="523220"/>
          </a:xfrm>
          <a:prstGeom prst="rect">
            <a:avLst/>
          </a:prstGeom>
        </p:spPr>
        <p:txBody>
          <a:bodyPr wrap="square">
            <a:spAutoFit/>
          </a:bodyPr>
          <a:lstStyle/>
          <a:p>
            <a:pPr algn="ctr"/>
            <a:r>
              <a:rPr lang="zh-TW" altLang="en-US" sz="2800" b="1" dirty="0">
                <a:solidFill>
                  <a:srgbClr val="865B3E"/>
                </a:solidFill>
                <a:latin typeface="微软雅黑" panose="020B0503020204020204" pitchFamily="34" charset="-122"/>
                <a:ea typeface="微软雅黑" panose="020B0503020204020204" pitchFamily="34" charset="-122"/>
              </a:rPr>
              <a:t>校園性侵害性騷擾及性霸凌回覆填報系統 </a:t>
            </a:r>
            <a:r>
              <a:rPr lang="en-US" altLang="zh-TW" sz="2800" b="1" dirty="0">
                <a:solidFill>
                  <a:srgbClr val="865B3E"/>
                </a:solidFill>
                <a:latin typeface="微软雅黑" panose="020B0503020204020204" pitchFamily="34" charset="-122"/>
                <a:ea typeface="微软雅黑" panose="020B0503020204020204" pitchFamily="34" charset="-122"/>
              </a:rPr>
              <a:t>/ </a:t>
            </a:r>
            <a:r>
              <a:rPr lang="zh-TW" altLang="en-US" sz="2800" b="1" dirty="0">
                <a:solidFill>
                  <a:srgbClr val="865B3E"/>
                </a:solidFill>
                <a:latin typeface="微软雅黑" panose="020B0503020204020204" pitchFamily="34" charset="-122"/>
                <a:ea typeface="微软雅黑" panose="020B0503020204020204" pitchFamily="34" charset="-122"/>
              </a:rPr>
              <a:t>統計管理系統</a:t>
            </a:r>
            <a:endParaRPr lang="en-US" altLang="zh-TW" sz="2800" b="1" dirty="0">
              <a:solidFill>
                <a:srgbClr val="865B3E"/>
              </a:solidFill>
              <a:latin typeface="微软雅黑" panose="020B0503020204020204" pitchFamily="34" charset="-122"/>
              <a:ea typeface="微软雅黑" panose="020B0503020204020204" pitchFamily="34" charset="-122"/>
            </a:endParaRPr>
          </a:p>
        </p:txBody>
      </p:sp>
      <p:pic>
        <p:nvPicPr>
          <p:cNvPr id="2" name="圖片 1">
            <a:extLst>
              <a:ext uri="{FF2B5EF4-FFF2-40B4-BE49-F238E27FC236}">
                <a16:creationId xmlns:a16="http://schemas.microsoft.com/office/drawing/2014/main" xmlns="" id="{942924F0-B4C1-4239-A899-71C5557E5BC3}"/>
              </a:ext>
            </a:extLst>
          </p:cNvPr>
          <p:cNvPicPr>
            <a:picLocks noChangeAspect="1"/>
          </p:cNvPicPr>
          <p:nvPr/>
        </p:nvPicPr>
        <p:blipFill>
          <a:blip r:embed="rId4"/>
          <a:stretch>
            <a:fillRect/>
          </a:stretch>
        </p:blipFill>
        <p:spPr>
          <a:xfrm>
            <a:off x="1990725" y="733425"/>
            <a:ext cx="8210550" cy="6124575"/>
          </a:xfrm>
          <a:prstGeom prst="rect">
            <a:avLst/>
          </a:prstGeom>
        </p:spPr>
      </p:pic>
    </p:spTree>
    <p:custDataLst>
      <p:tags r:id="rId1"/>
    </p:custDataLst>
    <p:extLst>
      <p:ext uri="{BB962C8B-B14F-4D97-AF65-F5344CB8AC3E}">
        <p14:creationId xmlns:p14="http://schemas.microsoft.com/office/powerpoint/2010/main" val="26844637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xmlns="" id="{2DDD08BD-D7F0-4938-8249-C8A677BD03D0}"/>
              </a:ext>
            </a:extLst>
          </p:cNvPr>
          <p:cNvSpPr txBox="1"/>
          <p:nvPr/>
        </p:nvSpPr>
        <p:spPr>
          <a:xfrm>
            <a:off x="1019075" y="1231792"/>
            <a:ext cx="10625464" cy="5632311"/>
          </a:xfrm>
          <a:prstGeom prst="rect">
            <a:avLst/>
          </a:prstGeom>
          <a:noFill/>
        </p:spPr>
        <p:txBody>
          <a:bodyPr wrap="square">
            <a:spAutoFit/>
          </a:bodyPr>
          <a:lstStyle/>
          <a:p>
            <a:pPr>
              <a:spcBef>
                <a:spcPts val="1800"/>
              </a:spcBef>
              <a:buSzPct val="100000"/>
              <a:defRPr/>
            </a:pP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性平法第二十九條第二項所定</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不予受理</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之事由</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應由性平會認定</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，收件單位收件後應將申請或檢舉調查之資料及文件交性平會或性平會組成之小組，依據本法第二條之事件適用範圍討論受理與否</a:t>
            </a:r>
            <a:r>
              <a:rPr lang="en-US" altLang="zh-TW"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判斷是否為發生於學生與校長、教師、職員、工友或學生間之疑似性侵害、性騷擾或性霸凌事件</a:t>
            </a:r>
            <a:r>
              <a:rPr lang="en-US" altLang="zh-TW"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，僅作受理之程序審查，</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不得對案情是否屬性侵害、性騷擾或性霸凌進行實質判斷</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，而為不受理之決定。</a:t>
            </a:r>
            <a:endParaRPr lang="en-US" altLang="zh-TW"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矩形 1">
            <a:extLst>
              <a:ext uri="{FF2B5EF4-FFF2-40B4-BE49-F238E27FC236}">
                <a16:creationId xmlns:a16="http://schemas.microsoft.com/office/drawing/2014/main" xmlns="" id="{CE494B04-5193-4716-BEC5-6932A8B7E7AC}"/>
              </a:ext>
            </a:extLst>
          </p:cNvPr>
          <p:cNvSpPr/>
          <p:nvPr/>
        </p:nvSpPr>
        <p:spPr>
          <a:xfrm>
            <a:off x="1715932" y="184707"/>
            <a:ext cx="2954655" cy="923330"/>
          </a:xfrm>
          <a:prstGeom prst="rect">
            <a:avLst/>
          </a:prstGeom>
          <a:noFill/>
        </p:spPr>
        <p:txBody>
          <a:bodyPr wrap="none" lIns="91440" tIns="45720" rIns="91440" bIns="45720">
            <a:spAutoFit/>
          </a:bodyPr>
          <a:lstStyle/>
          <a:p>
            <a:pPr algn="ct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補充說明</a:t>
            </a:r>
          </a:p>
        </p:txBody>
      </p:sp>
    </p:spTree>
    <p:extLst>
      <p:ext uri="{BB962C8B-B14F-4D97-AF65-F5344CB8AC3E}">
        <p14:creationId xmlns:p14="http://schemas.microsoft.com/office/powerpoint/2010/main" val="174503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xmlns="" id="{2DDD08BD-D7F0-4938-8249-C8A677BD03D0}"/>
              </a:ext>
            </a:extLst>
          </p:cNvPr>
          <p:cNvSpPr txBox="1"/>
          <p:nvPr/>
        </p:nvSpPr>
        <p:spPr>
          <a:xfrm>
            <a:off x="1019075" y="1231792"/>
            <a:ext cx="10625464" cy="2308324"/>
          </a:xfrm>
          <a:prstGeom prst="rect">
            <a:avLst/>
          </a:prstGeom>
          <a:noFill/>
        </p:spPr>
        <p:txBody>
          <a:bodyPr wrap="square">
            <a:spAutoFit/>
          </a:bodyPr>
          <a:lstStyle/>
          <a:p>
            <a:pPr marL="571500" indent="-571500">
              <a:spcBef>
                <a:spcPts val="1800"/>
              </a:spcBef>
              <a:buSzPct val="100000"/>
              <a:buFont typeface="Wingdings" panose="05000000000000000000" pitchFamily="2" charset="2"/>
              <a:buChar char="Ø"/>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因調查工作須秉持公正及客觀，及基於專業分工之考量，於第二項增訂事件管轄學校或機關</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性平會會務權責人員不得擔任事件調查人員之規定</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，以避免角色衝突問題。 </a:t>
            </a:r>
            <a:endPar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矩形 1">
            <a:extLst>
              <a:ext uri="{FF2B5EF4-FFF2-40B4-BE49-F238E27FC236}">
                <a16:creationId xmlns:a16="http://schemas.microsoft.com/office/drawing/2014/main" xmlns="" id="{51F28DF1-27FA-4D7F-BD7D-95A791325F1D}"/>
              </a:ext>
            </a:extLst>
          </p:cNvPr>
          <p:cNvSpPr/>
          <p:nvPr/>
        </p:nvSpPr>
        <p:spPr>
          <a:xfrm>
            <a:off x="1639085" y="184707"/>
            <a:ext cx="2954655" cy="923330"/>
          </a:xfrm>
          <a:prstGeom prst="rect">
            <a:avLst/>
          </a:prstGeom>
          <a:noFill/>
        </p:spPr>
        <p:txBody>
          <a:bodyPr wrap="none" lIns="91440" tIns="45720" rIns="91440" bIns="45720">
            <a:spAutoFit/>
          </a:bodyPr>
          <a:lstStyle/>
          <a:p>
            <a:pPr algn="ct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補充說明</a:t>
            </a:r>
          </a:p>
        </p:txBody>
      </p:sp>
      <p:sp>
        <p:nvSpPr>
          <p:cNvPr id="15" name="文字方塊 14">
            <a:extLst>
              <a:ext uri="{FF2B5EF4-FFF2-40B4-BE49-F238E27FC236}">
                <a16:creationId xmlns:a16="http://schemas.microsoft.com/office/drawing/2014/main" xmlns="" id="{5088EC09-8E8D-4CF7-A48D-56AB2CDAC987}"/>
              </a:ext>
            </a:extLst>
          </p:cNvPr>
          <p:cNvSpPr txBox="1"/>
          <p:nvPr/>
        </p:nvSpPr>
        <p:spPr>
          <a:xfrm>
            <a:off x="1019074" y="3782421"/>
            <a:ext cx="10625465" cy="2308324"/>
          </a:xfrm>
          <a:prstGeom prst="rect">
            <a:avLst/>
          </a:prstGeom>
          <a:noFill/>
        </p:spPr>
        <p:txBody>
          <a:bodyPr wrap="square">
            <a:spAutoFit/>
          </a:bodyPr>
          <a:lstStyle/>
          <a:p>
            <a:pPr marL="571500" indent="-571500">
              <a:spcBef>
                <a:spcPts val="1800"/>
              </a:spcBef>
              <a:buSzPct val="100000"/>
              <a:buFont typeface="Wingdings" panose="05000000000000000000" pitchFamily="2" charset="2"/>
              <a:buChar char="Ø"/>
              <a:defRPr/>
            </a:pP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交通費或相關費用</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之支應，於性平法第三十條第三項後段「</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事件當事人分屬不同學校</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時，並應有被害人現所屬學校之代表」之情形，</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應由該派員參與調查之學校支應</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 </a:t>
            </a:r>
            <a:endPar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354252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anim calcmode="lin" valueType="num">
                                      <p:cBhvr>
                                        <p:cTn id="18" dur="500" fill="hold"/>
                                        <p:tgtEl>
                                          <p:spTgt spid="75"/>
                                        </p:tgtEl>
                                        <p:attrNameLst>
                                          <p:attrName>ppt_x</p:attrName>
                                        </p:attrNameLst>
                                      </p:cBhvr>
                                      <p:tavLst>
                                        <p:tav tm="0">
                                          <p:val>
                                            <p:strVal val="#ppt_x"/>
                                          </p:val>
                                        </p:tav>
                                        <p:tav tm="100000">
                                          <p:val>
                                            <p:strVal val="#ppt_x"/>
                                          </p:val>
                                        </p:tav>
                                      </p:tavLst>
                                    </p:anim>
                                    <p:anim calcmode="lin" valueType="num">
                                      <p:cBhvr>
                                        <p:cTn id="19" dur="500" fill="hold"/>
                                        <p:tgtEl>
                                          <p:spTgt spid="75"/>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25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xmlns="" id="{2DDD08BD-D7F0-4938-8249-C8A677BD03D0}"/>
              </a:ext>
            </a:extLst>
          </p:cNvPr>
          <p:cNvSpPr txBox="1"/>
          <p:nvPr/>
        </p:nvSpPr>
        <p:spPr>
          <a:xfrm>
            <a:off x="1019075" y="1898973"/>
            <a:ext cx="10625464" cy="2554545"/>
          </a:xfrm>
          <a:prstGeom prst="rect">
            <a:avLst/>
          </a:prstGeom>
          <a:noFill/>
        </p:spPr>
        <p:txBody>
          <a:bodyPr wrap="square">
            <a:spAutoFit/>
          </a:bodyPr>
          <a:lstStyle/>
          <a:p>
            <a:pPr>
              <a:spcBef>
                <a:spcPts val="1800"/>
              </a:spcBef>
              <a:buSzPct val="100000"/>
              <a:defRPr/>
            </a:pP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依性平法第二十一條第三項「</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任何人不得另設調查機制</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，違反者其調查無效」之規定，增訂第八款規定，並明定</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不得</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要求</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當事人提交自述或切結文件</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，以修正校園現場之錯誤作法。 </a:t>
            </a:r>
            <a:endParaRPr lang="en-US" altLang="zh-TW"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矩形 1">
            <a:extLst>
              <a:ext uri="{FF2B5EF4-FFF2-40B4-BE49-F238E27FC236}">
                <a16:creationId xmlns:a16="http://schemas.microsoft.com/office/drawing/2014/main" xmlns="" id="{CB21EC08-8E81-4891-9C42-96D43AFCBF04}"/>
              </a:ext>
            </a:extLst>
          </p:cNvPr>
          <p:cNvSpPr/>
          <p:nvPr/>
        </p:nvSpPr>
        <p:spPr>
          <a:xfrm>
            <a:off x="1639085" y="184707"/>
            <a:ext cx="2954655" cy="923330"/>
          </a:xfrm>
          <a:prstGeom prst="rect">
            <a:avLst/>
          </a:prstGeom>
          <a:noFill/>
        </p:spPr>
        <p:txBody>
          <a:bodyPr wrap="none" lIns="91440" tIns="45720" rIns="91440" bIns="45720">
            <a:spAutoFit/>
          </a:bodyPr>
          <a:lstStyle/>
          <a:p>
            <a:pPr algn="ct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補充說明</a:t>
            </a:r>
          </a:p>
        </p:txBody>
      </p:sp>
    </p:spTree>
    <p:extLst>
      <p:ext uri="{BB962C8B-B14F-4D97-AF65-F5344CB8AC3E}">
        <p14:creationId xmlns:p14="http://schemas.microsoft.com/office/powerpoint/2010/main" val="17739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par>
                                <p:cTn id="18" presetID="42" presetClass="entr" presetSubtype="0" fill="hold" grpId="0" nodeType="withEffect">
                                  <p:stCondLst>
                                    <p:cond delay="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矩形 1">
            <a:extLst>
              <a:ext uri="{FF2B5EF4-FFF2-40B4-BE49-F238E27FC236}">
                <a16:creationId xmlns:a16="http://schemas.microsoft.com/office/drawing/2014/main" xmlns="" id="{CB21EC08-8E81-4891-9C42-96D43AFCBF04}"/>
              </a:ext>
            </a:extLst>
          </p:cNvPr>
          <p:cNvSpPr/>
          <p:nvPr/>
        </p:nvSpPr>
        <p:spPr>
          <a:xfrm>
            <a:off x="1787813" y="277040"/>
            <a:ext cx="8206093" cy="830997"/>
          </a:xfrm>
          <a:prstGeom prst="rect">
            <a:avLst/>
          </a:prstGeom>
          <a:noFill/>
        </p:spPr>
        <p:txBody>
          <a:bodyPr wrap="none" lIns="91440" tIns="45720" rIns="91440" bIns="45720">
            <a:spAutoFit/>
          </a:bodyPr>
          <a:lstStyle/>
          <a:p>
            <a:pPr algn="ctr"/>
            <a:r>
              <a:rPr lang="zh-TW" altLang="en-US" sz="48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補充說明</a:t>
            </a:r>
            <a:r>
              <a:rPr lang="en-US" altLang="zh-TW" sz="48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a:t>
            </a:r>
            <a:r>
              <a:rPr lang="zh-TW" altLang="en-US" sz="48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有關性平</a:t>
            </a:r>
            <a:r>
              <a:rPr lang="en-US" altLang="zh-TW" sz="48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8</a:t>
            </a:r>
            <a:r>
              <a:rPr lang="zh-TW" altLang="en-US" sz="48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小時課程</a:t>
            </a:r>
          </a:p>
        </p:txBody>
      </p:sp>
      <p:pic>
        <p:nvPicPr>
          <p:cNvPr id="3" name="圖片 2">
            <a:extLst>
              <a:ext uri="{FF2B5EF4-FFF2-40B4-BE49-F238E27FC236}">
                <a16:creationId xmlns:a16="http://schemas.microsoft.com/office/drawing/2014/main" xmlns="" id="{3A0B2ED3-4C08-4585-ABBA-FD9274D732B3}"/>
              </a:ext>
            </a:extLst>
          </p:cNvPr>
          <p:cNvPicPr>
            <a:picLocks noChangeAspect="1"/>
          </p:cNvPicPr>
          <p:nvPr/>
        </p:nvPicPr>
        <p:blipFill>
          <a:blip r:embed="rId3"/>
          <a:stretch>
            <a:fillRect/>
          </a:stretch>
        </p:blipFill>
        <p:spPr>
          <a:xfrm>
            <a:off x="133350" y="1496173"/>
            <a:ext cx="12192000" cy="5114414"/>
          </a:xfrm>
          <a:prstGeom prst="rect">
            <a:avLst/>
          </a:prstGeom>
        </p:spPr>
      </p:pic>
      <p:sp>
        <p:nvSpPr>
          <p:cNvPr id="15" name="橢圓 14">
            <a:extLst>
              <a:ext uri="{FF2B5EF4-FFF2-40B4-BE49-F238E27FC236}">
                <a16:creationId xmlns:a16="http://schemas.microsoft.com/office/drawing/2014/main" xmlns="" id="{15CA7B0D-566F-4E1F-A064-1AA1317A58F6}"/>
              </a:ext>
            </a:extLst>
          </p:cNvPr>
          <p:cNvSpPr/>
          <p:nvPr/>
        </p:nvSpPr>
        <p:spPr>
          <a:xfrm>
            <a:off x="8124824" y="5924549"/>
            <a:ext cx="3933825" cy="6860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5850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par>
                          <p:cTn id="18" fill="hold">
                            <p:stCondLst>
                              <p:cond delay="750"/>
                            </p:stCondLst>
                            <p:childTnLst>
                              <p:par>
                                <p:cTn id="19" presetID="42"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xmlns="" id="{2DDD08BD-D7F0-4938-8249-C8A677BD03D0}"/>
              </a:ext>
            </a:extLst>
          </p:cNvPr>
          <p:cNvSpPr txBox="1"/>
          <p:nvPr/>
        </p:nvSpPr>
        <p:spPr>
          <a:xfrm>
            <a:off x="1019075" y="1231792"/>
            <a:ext cx="10791736" cy="5693866"/>
          </a:xfrm>
          <a:prstGeom prst="rect">
            <a:avLst/>
          </a:prstGeom>
          <a:noFill/>
        </p:spPr>
        <p:txBody>
          <a:bodyPr wrap="square">
            <a:spAutoFit/>
          </a:bodyPr>
          <a:lstStyle/>
          <a:p>
            <a:pPr algn="just">
              <a:spcBef>
                <a:spcPts val="1800"/>
              </a:spcBef>
              <a:buSzPct val="100000"/>
              <a:defRPr/>
            </a:pP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一、性平會於</a:t>
            </a:r>
            <a:r>
              <a:rPr lang="zh-TW" altLang="en-US" sz="2800" b="1" dirty="0">
                <a:solidFill>
                  <a:srgbClr val="FF0000"/>
                </a:solidFill>
                <a:latin typeface="微軟正黑體" panose="020B0604030504040204" pitchFamily="34" charset="-120"/>
                <a:ea typeface="微軟正黑體" panose="020B0604030504040204" pitchFamily="34" charset="-120"/>
                <a:sym typeface="Calibri" pitchFamily="34" charset="0"/>
              </a:rPr>
              <a:t>處理建議</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中，</a:t>
            </a:r>
            <a:r>
              <a:rPr lang="zh-TW" altLang="en-US" sz="2800" b="1" dirty="0">
                <a:solidFill>
                  <a:srgbClr val="FF0000"/>
                </a:solidFill>
                <a:latin typeface="微軟正黑體" panose="020B0604030504040204" pitchFamily="34" charset="-120"/>
                <a:ea typeface="微軟正黑體" panose="020B0604030504040204" pitchFamily="34" charset="-120"/>
                <a:sym typeface="Calibri" pitchFamily="34" charset="0"/>
              </a:rPr>
              <a:t>宜敘明課程性質、執行方式、執行期間及費用問題</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，併</a:t>
            </a:r>
            <a:r>
              <a:rPr lang="zh-TW" altLang="en-US" sz="2800" b="1" dirty="0">
                <a:solidFill>
                  <a:srgbClr val="FF0000"/>
                </a:solidFill>
                <a:latin typeface="微軟正黑體" panose="020B0604030504040204" pitchFamily="34" charset="-120"/>
                <a:ea typeface="微軟正黑體" panose="020B0604030504040204" pitchFamily="34" charset="-120"/>
                <a:sym typeface="Calibri" pitchFamily="34" charset="0"/>
              </a:rPr>
              <a:t>應列明行為人若不配合時的因應處置措施</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 二、行為人可自行參加相關課程，再由學校性平會認定。 三、本部</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95</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年</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4</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月</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7</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日以台訓（三）字第</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0950054809</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號函訂頒「校園性侵害或性騷擾行為人防治教育課程」，地方政府可參考部訂課程指導學校執行，大專校院及部屬學校則請據以辦理。 四、行為人為未成年者，可參考本部</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100</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年公告之「國民中小學校園性侵害或性騷擾防治教師參考手冊」。 一、防治準則第</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30</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條第</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項及第</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3</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項</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 </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本法第二十五條第二項</a:t>
            </a:r>
            <a:r>
              <a:rPr lang="zh-TW" altLang="en-US" sz="2800" b="1" dirty="0">
                <a:solidFill>
                  <a:srgbClr val="FF0000"/>
                </a:solidFill>
                <a:latin typeface="微軟正黑體" panose="020B0604030504040204" pitchFamily="34" charset="-120"/>
                <a:ea typeface="微軟正黑體" panose="020B0604030504040204" pitchFamily="34" charset="-120"/>
                <a:sym typeface="Calibri" pitchFamily="34" charset="0"/>
              </a:rPr>
              <a:t>對加害人所為處置，應由該懲處之學校或主管機關命加害人為之</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，執行時並應採取必要之措施，以確保加害人之配合遵守。 依本法第二十五條第二項第二款規定</a:t>
            </a:r>
            <a:r>
              <a:rPr lang="zh-TW" altLang="en-US" sz="2800" b="1" dirty="0">
                <a:solidFill>
                  <a:srgbClr val="FF0000"/>
                </a:solidFill>
                <a:latin typeface="微軟正黑體" panose="020B0604030504040204" pitchFamily="34" charset="-120"/>
                <a:ea typeface="微軟正黑體" panose="020B0604030504040204" pitchFamily="34" charset="-120"/>
                <a:sym typeface="Calibri" pitchFamily="34" charset="0"/>
              </a:rPr>
              <a:t>命加害人接受八小時之性別平等教育課程</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，應由學校所屬主管機關規劃。 二、請參考本站「性平</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8</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小時課程或其他處置措施」</a:t>
            </a:r>
            <a:endParaRPr lang="en-US" altLang="zh-TW" sz="2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矩形 1">
            <a:extLst>
              <a:ext uri="{FF2B5EF4-FFF2-40B4-BE49-F238E27FC236}">
                <a16:creationId xmlns:a16="http://schemas.microsoft.com/office/drawing/2014/main" xmlns="" id="{CB21EC08-8E81-4891-9C42-96D43AFCBF04}"/>
              </a:ext>
            </a:extLst>
          </p:cNvPr>
          <p:cNvSpPr/>
          <p:nvPr/>
        </p:nvSpPr>
        <p:spPr>
          <a:xfrm>
            <a:off x="1585489" y="436710"/>
            <a:ext cx="10791737" cy="584775"/>
          </a:xfrm>
          <a:prstGeom prst="rect">
            <a:avLst/>
          </a:prstGeom>
          <a:noFill/>
        </p:spPr>
        <p:txBody>
          <a:bodyPr wrap="none" lIns="91440" tIns="45720" rIns="91440" bIns="45720">
            <a:spAutoFit/>
          </a:bodyPr>
          <a:lstStyle/>
          <a:p>
            <a:pPr algn="ctr"/>
            <a:r>
              <a:rPr lang="en-US" altLang="zh-TW"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a:t>
            </a:r>
            <a:r>
              <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懲處及追蹤</a:t>
            </a:r>
            <a:r>
              <a:rPr lang="en-US" altLang="zh-TW"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 </a:t>
            </a:r>
            <a:r>
              <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對行為人之</a:t>
            </a:r>
            <a:r>
              <a:rPr lang="en-US" altLang="zh-TW"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8</a:t>
            </a:r>
            <a:r>
              <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小時性別平等教育如何執行？</a:t>
            </a:r>
          </a:p>
        </p:txBody>
      </p:sp>
    </p:spTree>
    <p:extLst>
      <p:ext uri="{BB962C8B-B14F-4D97-AF65-F5344CB8AC3E}">
        <p14:creationId xmlns:p14="http://schemas.microsoft.com/office/powerpoint/2010/main" val="21768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3627117" y="550681"/>
            <a:ext cx="8564883" cy="6307319"/>
          </a:xfrm>
          <a:custGeom>
            <a:avLst/>
            <a:gdLst>
              <a:gd name="connsiteX0" fmla="*/ 4052585 w 7495569"/>
              <a:gd name="connsiteY0" fmla="*/ 0 h 5760400"/>
              <a:gd name="connsiteX1" fmla="*/ 7413052 w 7495569"/>
              <a:gd name="connsiteY1" fmla="*/ 1786746 h 5760400"/>
              <a:gd name="connsiteX2" fmla="*/ 7495569 w 7495569"/>
              <a:gd name="connsiteY2" fmla="*/ 1922573 h 5760400"/>
              <a:gd name="connsiteX3" fmla="*/ 7495569 w 7495569"/>
              <a:gd name="connsiteY3" fmla="*/ 5760400 h 5760400"/>
              <a:gd name="connsiteX4" fmla="*/ 381273 w 7495569"/>
              <a:gd name="connsiteY4" fmla="*/ 5760400 h 5760400"/>
              <a:gd name="connsiteX5" fmla="*/ 318473 w 7495569"/>
              <a:gd name="connsiteY5" fmla="*/ 5630034 h 5760400"/>
              <a:gd name="connsiteX6" fmla="*/ 0 w 7495569"/>
              <a:gd name="connsiteY6" fmla="*/ 4052585 h 5760400"/>
              <a:gd name="connsiteX7" fmla="*/ 4052585 w 7495569"/>
              <a:gd name="connsiteY7" fmla="*/ 0 h 57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5569" h="5760400">
                <a:moveTo>
                  <a:pt x="4052585" y="0"/>
                </a:moveTo>
                <a:cubicBezTo>
                  <a:pt x="5451448" y="0"/>
                  <a:pt x="6684773" y="708752"/>
                  <a:pt x="7413052" y="1786746"/>
                </a:cubicBezTo>
                <a:lnTo>
                  <a:pt x="7495569" y="1922573"/>
                </a:lnTo>
                <a:lnTo>
                  <a:pt x="7495569" y="5760400"/>
                </a:lnTo>
                <a:lnTo>
                  <a:pt x="381273" y="5760400"/>
                </a:lnTo>
                <a:lnTo>
                  <a:pt x="318473" y="5630034"/>
                </a:lnTo>
                <a:cubicBezTo>
                  <a:pt x="113401" y="5145190"/>
                  <a:pt x="0" y="4612131"/>
                  <a:pt x="0" y="4052585"/>
                </a:cubicBezTo>
                <a:cubicBezTo>
                  <a:pt x="0" y="1814404"/>
                  <a:pt x="1814404" y="0"/>
                  <a:pt x="4052585" y="0"/>
                </a:cubicBezTo>
                <a:close/>
              </a:path>
            </a:pathLst>
          </a:cu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en-US">
              <a:solidFill>
                <a:srgbClr val="FFFFFF"/>
              </a:solidFill>
              <a:latin typeface="宋体" panose="02010600030101010101" pitchFamily="2" charset="-122"/>
            </a:endParaRPr>
          </a:p>
        </p:txBody>
      </p:sp>
      <p:sp>
        <p:nvSpPr>
          <p:cNvPr id="18" name="任意多边形 17"/>
          <p:cNvSpPr/>
          <p:nvPr/>
        </p:nvSpPr>
        <p:spPr>
          <a:xfrm>
            <a:off x="3872348" y="893373"/>
            <a:ext cx="8336282" cy="5964627"/>
          </a:xfrm>
          <a:custGeom>
            <a:avLst/>
            <a:gdLst>
              <a:gd name="connsiteX0" fmla="*/ 4052585 w 7495569"/>
              <a:gd name="connsiteY0" fmla="*/ 0 h 5760400"/>
              <a:gd name="connsiteX1" fmla="*/ 7413052 w 7495569"/>
              <a:gd name="connsiteY1" fmla="*/ 1786746 h 5760400"/>
              <a:gd name="connsiteX2" fmla="*/ 7495569 w 7495569"/>
              <a:gd name="connsiteY2" fmla="*/ 1922573 h 5760400"/>
              <a:gd name="connsiteX3" fmla="*/ 7495569 w 7495569"/>
              <a:gd name="connsiteY3" fmla="*/ 5760400 h 5760400"/>
              <a:gd name="connsiteX4" fmla="*/ 381273 w 7495569"/>
              <a:gd name="connsiteY4" fmla="*/ 5760400 h 5760400"/>
              <a:gd name="connsiteX5" fmla="*/ 318473 w 7495569"/>
              <a:gd name="connsiteY5" fmla="*/ 5630034 h 5760400"/>
              <a:gd name="connsiteX6" fmla="*/ 0 w 7495569"/>
              <a:gd name="connsiteY6" fmla="*/ 4052585 h 5760400"/>
              <a:gd name="connsiteX7" fmla="*/ 4052585 w 7495569"/>
              <a:gd name="connsiteY7" fmla="*/ 0 h 57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5569" h="5760400">
                <a:moveTo>
                  <a:pt x="4052585" y="0"/>
                </a:moveTo>
                <a:cubicBezTo>
                  <a:pt x="5451448" y="0"/>
                  <a:pt x="6684773" y="708752"/>
                  <a:pt x="7413052" y="1786746"/>
                </a:cubicBezTo>
                <a:lnTo>
                  <a:pt x="7495569" y="1922573"/>
                </a:lnTo>
                <a:lnTo>
                  <a:pt x="7495569" y="5760400"/>
                </a:lnTo>
                <a:lnTo>
                  <a:pt x="381273" y="5760400"/>
                </a:lnTo>
                <a:lnTo>
                  <a:pt x="318473" y="5630034"/>
                </a:lnTo>
                <a:cubicBezTo>
                  <a:pt x="113401" y="5145190"/>
                  <a:pt x="0" y="4612131"/>
                  <a:pt x="0" y="4052585"/>
                </a:cubicBezTo>
                <a:cubicBezTo>
                  <a:pt x="0" y="1814404"/>
                  <a:pt x="1814404" y="0"/>
                  <a:pt x="4052585" y="0"/>
                </a:cubicBezTo>
                <a:close/>
              </a:path>
            </a:pathLst>
          </a:cu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51986" y="550681"/>
            <a:ext cx="2305031" cy="2305031"/>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420856" y="4414032"/>
            <a:ext cx="6161720" cy="1342605"/>
          </a:xfrm>
          <a:prstGeom prst="rect">
            <a:avLst/>
          </a:prstGeom>
          <a:noFill/>
          <a:effectLst>
            <a:reflection endPos="0" dist="50800" dir="5400000" sy="-100000" algn="bl" rotWithShape="0"/>
          </a:effectLst>
        </p:spPr>
        <p:txBody>
          <a:bodyPr wrap="square" rtlCol="0" anchor="ctr">
            <a:noAutofit/>
          </a:bodyPr>
          <a:lstStyle/>
          <a:p>
            <a:pPr algn="ctr"/>
            <a:r>
              <a:rPr lang="zh-TW" altLang="en-US" sz="8000" b="1" dirty="0">
                <a:solidFill>
                  <a:srgbClr val="523A2C"/>
                </a:solidFill>
                <a:latin typeface="微軟正黑體" panose="020B0604030504040204" pitchFamily="34" charset="-120"/>
                <a:ea typeface="微軟正黑體" panose="020B0604030504040204" pitchFamily="34" charset="-120"/>
                <a:cs typeface="ISOCP" panose="00000400000000000000" pitchFamily="2" charset="0"/>
              </a:rPr>
              <a:t>感謝聆聽！</a:t>
            </a:r>
            <a:endParaRPr lang="zh-CN" altLang="en-US" sz="8000" b="1" dirty="0">
              <a:solidFill>
                <a:srgbClr val="523A2C"/>
              </a:solidFill>
              <a:latin typeface="微軟正黑體" panose="020B0604030504040204" pitchFamily="34" charset="-120"/>
              <a:ea typeface="微軟正黑體" panose="020B0604030504040204" pitchFamily="34" charset="-120"/>
              <a:cs typeface="ISOCP" panose="00000400000000000000" pitchFamily="2" charset="0"/>
            </a:endParaRPr>
          </a:p>
        </p:txBody>
      </p:sp>
      <p:grpSp>
        <p:nvGrpSpPr>
          <p:cNvPr id="9" name="组合 8"/>
          <p:cNvGrpSpPr/>
          <p:nvPr/>
        </p:nvGrpSpPr>
        <p:grpSpPr>
          <a:xfrm>
            <a:off x="1902638" y="2550191"/>
            <a:ext cx="611041" cy="611041"/>
            <a:chOff x="9937750" y="2166942"/>
            <a:chExt cx="625475" cy="625475"/>
          </a:xfrm>
        </p:grpSpPr>
        <p:sp>
          <p:nvSpPr>
            <p:cNvPr id="10" name="椭圆 4"/>
            <p:cNvSpPr>
              <a:spLocks noChangeArrowheads="1"/>
            </p:cNvSpPr>
            <p:nvPr/>
          </p:nvSpPr>
          <p:spPr bwMode="auto">
            <a:xfrm>
              <a:off x="9937750" y="2166942"/>
              <a:ext cx="625475" cy="625475"/>
            </a:xfrm>
            <a:prstGeom prst="ellipse">
              <a:avLst/>
            </a:prstGeom>
            <a:solidFill>
              <a:srgbClr val="ECCBCA"/>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3" name="椭圆 5"/>
            <p:cNvSpPr>
              <a:spLocks noChangeArrowheads="1"/>
            </p:cNvSpPr>
            <p:nvPr/>
          </p:nvSpPr>
          <p:spPr bwMode="auto">
            <a:xfrm>
              <a:off x="10061357" y="2290549"/>
              <a:ext cx="378260" cy="378260"/>
            </a:xfrm>
            <a:prstGeom prst="ellipse">
              <a:avLst/>
            </a:prstGeom>
            <a:solidFill>
              <a:srgbClr val="D78F8D"/>
            </a:solidFill>
            <a:ln>
              <a:noFill/>
            </a:ln>
            <a:extLst>
              <a:ext uri="{91240B29-F687-4F45-9708-019B960494DF}">
                <a14:hiddenLine xmlns:a14="http://schemas.microsoft.com/office/drawing/2010/main" w="25400" cap="flat" cmpd="sng">
                  <a:solidFill>
                    <a:srgbClr val="395E8A"/>
                  </a:solidFill>
                  <a:round/>
                  <a:headEnd/>
                  <a:tailE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14" name="矩形 13">
            <a:extLst>
              <a:ext uri="{FF2B5EF4-FFF2-40B4-BE49-F238E27FC236}">
                <a16:creationId xmlns:a16="http://schemas.microsoft.com/office/drawing/2014/main" xmlns="" id="{B580C2D6-CBF3-4602-8D0F-0E3F47E7E897}"/>
              </a:ext>
            </a:extLst>
          </p:cNvPr>
          <p:cNvSpPr/>
          <p:nvPr/>
        </p:nvSpPr>
        <p:spPr>
          <a:xfrm>
            <a:off x="4657017" y="2553652"/>
            <a:ext cx="6970406" cy="1342605"/>
          </a:xfrm>
          <a:prstGeom prst="rect">
            <a:avLst/>
          </a:prstGeom>
          <a:noFill/>
          <a:effectLst>
            <a:reflection endPos="0" dist="50800" dir="5400000" sy="-100000" algn="bl" rotWithShape="0"/>
          </a:effectLst>
        </p:spPr>
        <p:txBody>
          <a:bodyPr wrap="square" rtlCol="0" anchor="ctr">
            <a:noAutofit/>
          </a:bodyPr>
          <a:lstStyle/>
          <a:p>
            <a:r>
              <a:rPr lang="zh-TW" altLang="en-US" sz="48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rPr>
              <a:t>給學輔人員加油，</a:t>
            </a:r>
            <a:endParaRPr lang="en-US" altLang="zh-TW" sz="48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endParaRPr>
          </a:p>
          <a:p>
            <a:r>
              <a:rPr lang="zh-TW" altLang="en-US" sz="48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rPr>
              <a:t>也祝福各位業務一切順利！</a:t>
            </a:r>
            <a:endParaRPr lang="zh-CN" altLang="en-US" sz="4800" b="1" dirty="0">
              <a:solidFill>
                <a:srgbClr val="523A2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ISOCP" panose="00000400000000000000" pitchFamily="2" charset="0"/>
            </a:endParaRPr>
          </a:p>
        </p:txBody>
      </p:sp>
      <p:pic>
        <p:nvPicPr>
          <p:cNvPr id="4" name="圖片 3">
            <a:extLst>
              <a:ext uri="{FF2B5EF4-FFF2-40B4-BE49-F238E27FC236}">
                <a16:creationId xmlns:a16="http://schemas.microsoft.com/office/drawing/2014/main" xmlns="" id="{9E845998-BFCF-4487-9B23-09D6B21AA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9175">
            <a:off x="4657017" y="429828"/>
            <a:ext cx="1767144" cy="1767144"/>
          </a:xfrm>
          <a:prstGeom prst="rect">
            <a:avLst/>
          </a:prstGeom>
        </p:spPr>
      </p:pic>
    </p:spTree>
    <p:extLst>
      <p:ext uri="{BB962C8B-B14F-4D97-AF65-F5344CB8AC3E}">
        <p14:creationId xmlns:p14="http://schemas.microsoft.com/office/powerpoint/2010/main" val="1685660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40000">
                                      <p:stCondLst>
                                        <p:cond delay="250"/>
                                      </p:stCondLst>
                                      <p:childTnLst>
                                        <p:set>
                                          <p:cBhvr>
                                            <p:cTn id="15" dur="1" fill="hold">
                                              <p:stCondLst>
                                                <p:cond delay="0"/>
                                              </p:stCondLst>
                                            </p:cTn>
                                            <p:tgtEl>
                                              <p:spTgt spid="18"/>
                                            </p:tgtEl>
                                            <p:attrNameLst>
                                              <p:attrName>style.visibility</p:attrName>
                                            </p:attrNameLst>
                                          </p:cBhvr>
                                          <p:to>
                                            <p:strVal val="visible"/>
                                          </p:to>
                                        </p:set>
                                        <p:anim calcmode="lin" valueType="num" p14:bounceEnd="40000">
                                          <p:cBhvr additive="base">
                                            <p:cTn id="16"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7" dur="1000" fill="hold"/>
                                            <p:tgtEl>
                                              <p:spTgt spid="18"/>
                                            </p:tgtEl>
                                            <p:attrNameLst>
                                              <p:attrName>ppt_y</p:attrName>
                                            </p:attrNameLst>
                                          </p:cBhvr>
                                          <p:tavLst>
                                            <p:tav tm="0">
                                              <p:val>
                                                <p:strVal val="1+#ppt_h/2"/>
                                              </p:val>
                                            </p:tav>
                                            <p:tav tm="100000">
                                              <p:val>
                                                <p:strVal val="#ppt_y"/>
                                              </p:val>
                                            </p:tav>
                                          </p:tavLst>
                                        </p:anim>
                                      </p:childTnLst>
                                    </p:cTn>
                                  </p:par>
                                  <p:par>
                                    <p:cTn id="18" presetID="41" presetClass="entr" presetSubtype="0" fill="hold" grpId="0" nodeType="withEffect">
                                      <p:stCondLst>
                                        <p:cond delay="25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1"/>
                                            </p:tgtEl>
                                            <p:attrNameLst>
                                              <p:attrName>ppt_y</p:attrName>
                                            </p:attrNameLst>
                                          </p:cBhvr>
                                          <p:tavLst>
                                            <p:tav tm="0">
                                              <p:val>
                                                <p:strVal val="#ppt_y"/>
                                              </p:val>
                                            </p:tav>
                                            <p:tav tm="100000">
                                              <p:val>
                                                <p:strVal val="#ppt_y"/>
                                              </p:val>
                                            </p:tav>
                                          </p:tavLst>
                                        </p:anim>
                                        <p:anim calcmode="lin" valueType="num">
                                          <p:cBhvr>
                                            <p:cTn id="2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1"/>
                                            </p:tgtEl>
                                          </p:cBhvr>
                                        </p:animEffect>
                                      </p:childTnLst>
                                    </p:cTn>
                                  </p:par>
                                  <p:par>
                                    <p:cTn id="25" presetID="41" presetClass="entr" presetSubtype="0" fill="hold" grpId="0" nodeType="withEffect">
                                      <p:stCondLst>
                                        <p:cond delay="250"/>
                                      </p:stCondLst>
                                      <p:iterate type="lt">
                                        <p:tmPct val="10000"/>
                                      </p:iterate>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anim calcmode="lin" valueType="num">
                                          <p:cBhvr>
                                            <p:cTn id="2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
                                            </p:tgtEl>
                                          </p:cBhvr>
                                        </p:animEffect>
                                      </p:childTnLst>
                                    </p:cTn>
                                  </p:par>
                                </p:childTnLst>
                              </p:cTn>
                            </p:par>
                            <p:par>
                              <p:cTn id="32" fill="hold">
                                <p:stCondLst>
                                  <p:cond delay="27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6" grpId="0" animBg="1"/>
          <p:bldP spid="11"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25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ppt_x"/>
                                              </p:val>
                                            </p:tav>
                                            <p:tav tm="100000">
                                              <p:val>
                                                <p:strVal val="#ppt_x"/>
                                              </p:val>
                                            </p:tav>
                                          </p:tavLst>
                                        </p:anim>
                                        <p:anim calcmode="lin" valueType="num">
                                          <p:cBhvr additive="base">
                                            <p:cTn id="17" dur="1000" fill="hold"/>
                                            <p:tgtEl>
                                              <p:spTgt spid="18"/>
                                            </p:tgtEl>
                                            <p:attrNameLst>
                                              <p:attrName>ppt_y</p:attrName>
                                            </p:attrNameLst>
                                          </p:cBhvr>
                                          <p:tavLst>
                                            <p:tav tm="0">
                                              <p:val>
                                                <p:strVal val="1+#ppt_h/2"/>
                                              </p:val>
                                            </p:tav>
                                            <p:tav tm="100000">
                                              <p:val>
                                                <p:strVal val="#ppt_y"/>
                                              </p:val>
                                            </p:tav>
                                          </p:tavLst>
                                        </p:anim>
                                      </p:childTnLst>
                                    </p:cTn>
                                  </p:par>
                                  <p:par>
                                    <p:cTn id="18" presetID="41" presetClass="entr" presetSubtype="0" fill="hold" grpId="0" nodeType="withEffect">
                                      <p:stCondLst>
                                        <p:cond delay="25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1"/>
                                            </p:tgtEl>
                                            <p:attrNameLst>
                                              <p:attrName>ppt_y</p:attrName>
                                            </p:attrNameLst>
                                          </p:cBhvr>
                                          <p:tavLst>
                                            <p:tav tm="0">
                                              <p:val>
                                                <p:strVal val="#ppt_y"/>
                                              </p:val>
                                            </p:tav>
                                            <p:tav tm="100000">
                                              <p:val>
                                                <p:strVal val="#ppt_y"/>
                                              </p:val>
                                            </p:tav>
                                          </p:tavLst>
                                        </p:anim>
                                        <p:anim calcmode="lin" valueType="num">
                                          <p:cBhvr>
                                            <p:cTn id="2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1"/>
                                            </p:tgtEl>
                                          </p:cBhvr>
                                        </p:animEffect>
                                      </p:childTnLst>
                                    </p:cTn>
                                  </p:par>
                                  <p:par>
                                    <p:cTn id="25" presetID="41" presetClass="entr" presetSubtype="0" fill="hold" grpId="0" nodeType="withEffect">
                                      <p:stCondLst>
                                        <p:cond delay="250"/>
                                      </p:stCondLst>
                                      <p:iterate type="lt">
                                        <p:tmPct val="10000"/>
                                      </p:iterate>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anim calcmode="lin" valueType="num">
                                          <p:cBhvr>
                                            <p:cTn id="2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
                                            </p:tgtEl>
                                          </p:cBhvr>
                                        </p:animEffect>
                                      </p:childTnLst>
                                    </p:cTn>
                                  </p:par>
                                </p:childTnLst>
                              </p:cTn>
                            </p:par>
                            <p:par>
                              <p:cTn id="32" fill="hold">
                                <p:stCondLst>
                                  <p:cond delay="27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6" grpId="0" animBg="1"/>
          <p:bldP spid="11" grpId="0"/>
          <p:bldP spid="1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xmlns="" id="{9C5F20E1-1D37-47D9-95A1-5746BCE0C4D6}"/>
              </a:ext>
            </a:extLst>
          </p:cNvPr>
          <p:cNvSpPr/>
          <p:nvPr/>
        </p:nvSpPr>
        <p:spPr>
          <a:xfrm>
            <a:off x="1897796" y="235474"/>
            <a:ext cx="7802136" cy="923330"/>
          </a:xfrm>
          <a:prstGeom prst="rect">
            <a:avLst/>
          </a:prstGeom>
          <a:noFill/>
        </p:spPr>
        <p:txBody>
          <a:bodyPr wrap="none" lIns="91440" tIns="45720" rIns="91440" bIns="45720">
            <a:spAutoFit/>
          </a:bodyPr>
          <a:lstStyle/>
          <a:p>
            <a:pPr algn="ct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校安、社政統一通報窗口</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TextBox 7">
            <a:extLst>
              <a:ext uri="{FF2B5EF4-FFF2-40B4-BE49-F238E27FC236}">
                <a16:creationId xmlns:a16="http://schemas.microsoft.com/office/drawing/2014/main" xmlns="" id="{33DAAFFA-B1F8-4146-A72C-4307E395CC95}"/>
              </a:ext>
            </a:extLst>
          </p:cNvPr>
          <p:cNvSpPr txBox="1">
            <a:spLocks noChangeArrowheads="1"/>
          </p:cNvSpPr>
          <p:nvPr/>
        </p:nvSpPr>
        <p:spPr bwMode="auto">
          <a:xfrm flipH="1">
            <a:off x="1266756" y="1599365"/>
            <a:ext cx="10298211" cy="4062651"/>
          </a:xfrm>
          <a:prstGeom prst="rect">
            <a:avLst/>
          </a:prstGeom>
          <a:noFill/>
          <a:ln w="9525">
            <a:noFill/>
            <a:miter lim="800000"/>
            <a:headEnd/>
            <a:tailEnd/>
          </a:ln>
        </p:spPr>
        <p:txBody>
          <a:bodyPr wrap="square">
            <a:spAutoFit/>
          </a:bodyPr>
          <a:lstStyle/>
          <a:p>
            <a:pPr>
              <a:spcBef>
                <a:spcPts val="1800"/>
              </a:spcBef>
              <a:buSzPct val="100000"/>
              <a:defRPr/>
            </a:pP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教育部國教署</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106</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年</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18</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日臺教國署學字第</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1060014622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號函</a:t>
            </a:r>
          </a:p>
          <a:p>
            <a:pPr algn="just">
              <a:spcBef>
                <a:spcPts val="1800"/>
              </a:spcBef>
              <a:buSzPct val="100000"/>
              <a:defRPr/>
            </a:pP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說明：</a:t>
            </a:r>
            <a:endPar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algn="just">
              <a:spcBef>
                <a:spcPts val="1800"/>
              </a:spcBef>
              <a:buSzPct val="100000"/>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三、鑑於各級學校屢有因「社政通報」或「校安通報」其中一種漏未或延遲通報，而有受罰之情事，</a:t>
            </a:r>
            <a:r>
              <a:rPr lang="zh-TW" altLang="en-US" sz="3600" b="1" u="sng"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教育部</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第</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7</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屆性別平等教育委員會於</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105</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年</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12</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月</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20</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日第</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4</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次會議決議，</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各級學校之通報權責人員宜整合至校安通報人員</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，並施以通報知能之培訓。</a:t>
            </a:r>
          </a:p>
        </p:txBody>
      </p:sp>
    </p:spTree>
    <p:extLst>
      <p:ext uri="{BB962C8B-B14F-4D97-AF65-F5344CB8AC3E}">
        <p14:creationId xmlns:p14="http://schemas.microsoft.com/office/powerpoint/2010/main" val="3037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2129444" y="277040"/>
            <a:ext cx="2646878" cy="830997"/>
          </a:xfrm>
          <a:prstGeom prst="rect">
            <a:avLst/>
          </a:prstGeom>
          <a:noFill/>
        </p:spPr>
        <p:txBody>
          <a:bodyPr wrap="none" lIns="91440" tIns="45720" rIns="91440" bIns="45720">
            <a:spAutoFit/>
          </a:bodyPr>
          <a:lstStyle/>
          <a:p>
            <a:pPr algn="ctr"/>
            <a:r>
              <a:rPr lang="zh-TW" altLang="en-US" sz="4800" b="1" dirty="0">
                <a:solidFill>
                  <a:srgbClr val="7030A0"/>
                </a:solidFill>
                <a:latin typeface="微軟正黑體" panose="020B0604030504040204" pitchFamily="34" charset="-120"/>
                <a:ea typeface="微軟正黑體" panose="020B0604030504040204" pitchFamily="34" charset="-120"/>
                <a:sym typeface="Calibri" pitchFamily="34" charset="0"/>
              </a:rPr>
              <a:t>壹、通報</a:t>
            </a:r>
            <a:endPar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4" name="TextBox 7">
            <a:extLst>
              <a:ext uri="{FF2B5EF4-FFF2-40B4-BE49-F238E27FC236}">
                <a16:creationId xmlns:a16="http://schemas.microsoft.com/office/drawing/2014/main" xmlns="" id="{01A500EF-766A-4F08-A457-FDB618543C1D}"/>
              </a:ext>
            </a:extLst>
          </p:cNvPr>
          <p:cNvSpPr txBox="1">
            <a:spLocks noChangeArrowheads="1"/>
          </p:cNvSpPr>
          <p:nvPr/>
        </p:nvSpPr>
        <p:spPr bwMode="auto">
          <a:xfrm flipH="1">
            <a:off x="547461" y="1391141"/>
            <a:ext cx="10876966" cy="923330"/>
          </a:xfrm>
          <a:prstGeom prst="rect">
            <a:avLst/>
          </a:prstGeom>
          <a:noFill/>
          <a:ln w="9525">
            <a:noFill/>
            <a:miter lim="800000"/>
            <a:headEnd/>
            <a:tailEnd/>
          </a:ln>
        </p:spPr>
        <p:txBody>
          <a:bodyPr wrap="square">
            <a:spAutoFit/>
          </a:bodyPr>
          <a:lstStyle/>
          <a:p>
            <a:pPr eaLnBrk="1" hangingPunct="1">
              <a:spcBef>
                <a:spcPts val="1800"/>
              </a:spcBef>
              <a:buSzPct val="100000"/>
              <a:defRPr/>
            </a:pPr>
            <a:r>
              <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Q</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：行為人不詳，要通報嗎？</a:t>
            </a:r>
            <a:endPar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endParaRPr>
          </a:p>
        </p:txBody>
      </p:sp>
      <p:sp>
        <p:nvSpPr>
          <p:cNvPr id="5" name="TextBox 7">
            <a:extLst>
              <a:ext uri="{FF2B5EF4-FFF2-40B4-BE49-F238E27FC236}">
                <a16:creationId xmlns:a16="http://schemas.microsoft.com/office/drawing/2014/main" xmlns="" id="{A2271903-80BA-4D98-8AF9-7BCC99E97322}"/>
              </a:ext>
            </a:extLst>
          </p:cNvPr>
          <p:cNvSpPr txBox="1">
            <a:spLocks noChangeArrowheads="1"/>
          </p:cNvSpPr>
          <p:nvPr/>
        </p:nvSpPr>
        <p:spPr bwMode="auto">
          <a:xfrm flipH="1">
            <a:off x="657517" y="2716761"/>
            <a:ext cx="10876966" cy="4247317"/>
          </a:xfrm>
          <a:prstGeom prst="rect">
            <a:avLst/>
          </a:prstGeom>
          <a:noFill/>
          <a:ln w="9525">
            <a:noFill/>
            <a:miter lim="800000"/>
            <a:headEnd/>
            <a:tailEnd/>
          </a:ln>
        </p:spPr>
        <p:txBody>
          <a:bodyPr wrap="square">
            <a:spAutoFit/>
          </a:bodyPr>
          <a:lstStyle/>
          <a:p>
            <a:pPr algn="just">
              <a:spcBef>
                <a:spcPts val="1800"/>
              </a:spcBef>
              <a:buSzPct val="100000"/>
              <a:defRPr/>
            </a:pPr>
            <a:r>
              <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A</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a:t>
            </a:r>
            <a:r>
              <a:rPr kumimoji="0"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要通報</a:t>
            </a:r>
            <a:r>
              <a:rPr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。如行為人是</a:t>
            </a:r>
            <a:r>
              <a:rPr kumimoji="0"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校外人士</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未來知悉資料時</a:t>
            </a:r>
            <a:r>
              <a:rPr kumimoji="0"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可續報</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方式增加資料，如非校外人士則再次通報</a:t>
            </a:r>
            <a:r>
              <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原通報已鎖住</a:t>
            </a:r>
            <a:r>
              <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，通報時記得務必</a:t>
            </a:r>
            <a:r>
              <a:rPr kumimoji="0"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註明原校安通報序號</a:t>
            </a:r>
            <a:r>
              <a:rPr kumimoji="0"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a:t>
            </a:r>
            <a:endParaRPr kumimoji="0"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12605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xmlns="" id="{9C5F20E1-1D37-47D9-95A1-5746BCE0C4D6}"/>
              </a:ext>
            </a:extLst>
          </p:cNvPr>
          <p:cNvSpPr/>
          <p:nvPr/>
        </p:nvSpPr>
        <p:spPr>
          <a:xfrm>
            <a:off x="1787813" y="346517"/>
            <a:ext cx="10065599" cy="1323439"/>
          </a:xfrm>
          <a:prstGeom prst="rect">
            <a:avLst/>
          </a:prstGeom>
          <a:noFill/>
        </p:spPr>
        <p:txBody>
          <a:bodyPr wrap="square" lIns="91440" tIns="45720" rIns="91440" bIns="45720">
            <a:spAutoFit/>
          </a:bodyPr>
          <a:lstStyle/>
          <a:p>
            <a:r>
              <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Q</a:t>
            </a:r>
            <a:r>
              <a:rPr lang="zh-TW" altLang="en-US"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：通報後又發現被害人另有性侵害事件，是否需再通報？</a:t>
            </a:r>
            <a:endPar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TextBox 7">
            <a:extLst>
              <a:ext uri="{FF2B5EF4-FFF2-40B4-BE49-F238E27FC236}">
                <a16:creationId xmlns:a16="http://schemas.microsoft.com/office/drawing/2014/main" xmlns="" id="{33DAAFFA-B1F8-4146-A72C-4307E395CC95}"/>
              </a:ext>
            </a:extLst>
          </p:cNvPr>
          <p:cNvSpPr txBox="1">
            <a:spLocks noChangeArrowheads="1"/>
          </p:cNvSpPr>
          <p:nvPr/>
        </p:nvSpPr>
        <p:spPr bwMode="auto">
          <a:xfrm flipH="1">
            <a:off x="1316005" y="1880179"/>
            <a:ext cx="10298211" cy="4801314"/>
          </a:xfrm>
          <a:prstGeom prst="rect">
            <a:avLst/>
          </a:prstGeom>
          <a:noFill/>
          <a:ln w="9525">
            <a:noFill/>
            <a:miter lim="800000"/>
            <a:headEnd/>
            <a:tailEnd/>
          </a:ln>
        </p:spPr>
        <p:txBody>
          <a:bodyPr wrap="square">
            <a:spAutoFit/>
          </a:bodyPr>
          <a:lstStyle/>
          <a:p>
            <a:pPr algn="just">
              <a:spcBef>
                <a:spcPts val="1800"/>
              </a:spcBef>
              <a:buSzPct val="100000"/>
              <a:defRPr/>
            </a:pP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是的</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endPar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algn="just">
              <a:spcBef>
                <a:spcPts val="1800"/>
              </a:spcBef>
              <a:buSzPct val="100000"/>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有關學校人員依法通報性侵害事件之後，於性平調查又知悉被害人於不同時間、地點發生性侵害情事，如知悉該後續發生之事件，與前次通報之性侵害事件非同一事件，仍應依事件</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通報之原則，於時限內將所悉內容通報該管直轄市、縣</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市</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主管機關處理。</a:t>
            </a:r>
          </a:p>
          <a:p>
            <a:pPr algn="just">
              <a:spcBef>
                <a:spcPts val="1800"/>
              </a:spcBef>
              <a:buSzPct val="100000"/>
              <a:defRPr/>
            </a:pP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衛生福利部</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年</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9</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3</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日衛部護字第</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1021480151</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號函釋</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endPar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693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xmlns="" id="{9C5F20E1-1D37-47D9-95A1-5746BCE0C4D6}"/>
              </a:ext>
            </a:extLst>
          </p:cNvPr>
          <p:cNvSpPr/>
          <p:nvPr/>
        </p:nvSpPr>
        <p:spPr>
          <a:xfrm>
            <a:off x="1787813" y="346517"/>
            <a:ext cx="10065599" cy="707886"/>
          </a:xfrm>
          <a:prstGeom prst="rect">
            <a:avLst/>
          </a:prstGeom>
          <a:noFill/>
        </p:spPr>
        <p:txBody>
          <a:bodyPr wrap="square" lIns="91440" tIns="45720" rIns="91440" bIns="45720">
            <a:spAutoFit/>
          </a:bodyPr>
          <a:lstStyle/>
          <a:p>
            <a:r>
              <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Q</a:t>
            </a:r>
            <a:r>
              <a:rPr lang="zh-TW" altLang="en-US"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：性別事件通報不須經當事人同意？</a:t>
            </a:r>
            <a:endPar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TextBox 7">
            <a:extLst>
              <a:ext uri="{FF2B5EF4-FFF2-40B4-BE49-F238E27FC236}">
                <a16:creationId xmlns:a16="http://schemas.microsoft.com/office/drawing/2014/main" xmlns="" id="{33DAAFFA-B1F8-4146-A72C-4307E395CC95}"/>
              </a:ext>
            </a:extLst>
          </p:cNvPr>
          <p:cNvSpPr txBox="1">
            <a:spLocks noChangeArrowheads="1"/>
          </p:cNvSpPr>
          <p:nvPr/>
        </p:nvSpPr>
        <p:spPr bwMode="auto">
          <a:xfrm flipH="1">
            <a:off x="1316005" y="1880179"/>
            <a:ext cx="10298211" cy="2539157"/>
          </a:xfrm>
          <a:prstGeom prst="rect">
            <a:avLst/>
          </a:prstGeom>
          <a:noFill/>
          <a:ln w="9525">
            <a:noFill/>
            <a:miter lim="800000"/>
            <a:headEnd/>
            <a:tailEnd/>
          </a:ln>
        </p:spPr>
        <p:txBody>
          <a:bodyPr wrap="square">
            <a:spAutoFit/>
          </a:bodyPr>
          <a:lstStyle/>
          <a:p>
            <a:pPr algn="just">
              <a:spcBef>
                <a:spcPts val="1800"/>
              </a:spcBef>
              <a:buSzPct val="100000"/>
              <a:defRPr/>
            </a:pP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是的</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endPar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algn="just">
              <a:spcBef>
                <a:spcPts val="1800"/>
              </a:spcBef>
              <a:buSzPct val="100000"/>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但若當事人不想被通報，請於社政系統法定通報單上備註說明，請社政人員先行聯繫學校輔導教師或學輔人員。</a:t>
            </a:r>
          </a:p>
        </p:txBody>
      </p:sp>
    </p:spTree>
    <p:extLst>
      <p:ext uri="{BB962C8B-B14F-4D97-AF65-F5344CB8AC3E}">
        <p14:creationId xmlns:p14="http://schemas.microsoft.com/office/powerpoint/2010/main" val="17140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xmlns="" id="{9C5F20E1-1D37-47D9-95A1-5746BCE0C4D6}"/>
              </a:ext>
            </a:extLst>
          </p:cNvPr>
          <p:cNvSpPr/>
          <p:nvPr/>
        </p:nvSpPr>
        <p:spPr>
          <a:xfrm>
            <a:off x="1787813" y="346517"/>
            <a:ext cx="10065599" cy="1323439"/>
          </a:xfrm>
          <a:prstGeom prst="rect">
            <a:avLst/>
          </a:prstGeom>
          <a:noFill/>
        </p:spPr>
        <p:txBody>
          <a:bodyPr wrap="square" lIns="91440" tIns="45720" rIns="91440" bIns="45720">
            <a:spAutoFit/>
          </a:bodyPr>
          <a:lstStyle/>
          <a:p>
            <a:r>
              <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Q</a:t>
            </a:r>
            <a:r>
              <a:rPr lang="zh-TW" altLang="en-US"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：性剝削案件並涉性平案，或相反之，該如何通報？</a:t>
            </a:r>
            <a:endParaRPr lang="en-US" altLang="zh-TW" sz="40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TextBox 7">
            <a:extLst>
              <a:ext uri="{FF2B5EF4-FFF2-40B4-BE49-F238E27FC236}">
                <a16:creationId xmlns:a16="http://schemas.microsoft.com/office/drawing/2014/main" xmlns="" id="{33DAAFFA-B1F8-4146-A72C-4307E395CC95}"/>
              </a:ext>
            </a:extLst>
          </p:cNvPr>
          <p:cNvSpPr txBox="1">
            <a:spLocks noChangeArrowheads="1"/>
          </p:cNvSpPr>
          <p:nvPr/>
        </p:nvSpPr>
        <p:spPr bwMode="auto">
          <a:xfrm flipH="1">
            <a:off x="1316005" y="1880179"/>
            <a:ext cx="10298211" cy="4401205"/>
          </a:xfrm>
          <a:prstGeom prst="rect">
            <a:avLst/>
          </a:prstGeom>
          <a:noFill/>
          <a:ln w="9525">
            <a:noFill/>
            <a:miter lim="800000"/>
            <a:headEnd/>
            <a:tailEnd/>
          </a:ln>
        </p:spPr>
        <p:txBody>
          <a:bodyPr wrap="square">
            <a:spAutoFit/>
          </a:bodyPr>
          <a:lstStyle/>
          <a:p>
            <a:pPr algn="just">
              <a:spcBef>
                <a:spcPts val="1800"/>
              </a:spcBef>
              <a:buSzPct val="100000"/>
              <a:defRPr/>
            </a:pPr>
            <a:r>
              <a:rPr lang="en-US" altLang="zh-TW"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a:t>
            </a:r>
            <a:r>
              <a:rPr lang="zh-TW" altLang="en-US" sz="4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因</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校安通報尚無法同時</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進行性剝削案件並涉性平案抑或性平案件涉性剝削案</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兩種類型之通報</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，爰建請加強辨識性剝削與性平案件之態樣；另倘有上開情形時</a:t>
            </a:r>
            <a:r>
              <a:rPr lang="zh-TW" altLang="en-US" sz="4000" b="1" dirty="0">
                <a:solidFill>
                  <a:srgbClr val="FF0000"/>
                </a:solidFill>
                <a:latin typeface="微軟正黑體" panose="020B0604030504040204" pitchFamily="34" charset="-120"/>
                <a:ea typeface="微軟正黑體" panose="020B0604030504040204" pitchFamily="34" charset="-120"/>
                <a:sym typeface="Calibri" pitchFamily="34" charset="0"/>
              </a:rPr>
              <a:t>優先以性平案件類型</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進行校安通報，俾利案件後續列管至「校園性侵害性騷擾及性霸凌回覆填報系統 </a:t>
            </a:r>
            <a:r>
              <a:rPr lang="en-US" altLang="zh-TW"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 </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sym typeface="Calibri" pitchFamily="34" charset="0"/>
              </a:rPr>
              <a:t>統計管理系統」。</a:t>
            </a:r>
          </a:p>
        </p:txBody>
      </p:sp>
    </p:spTree>
    <p:extLst>
      <p:ext uri="{BB962C8B-B14F-4D97-AF65-F5344CB8AC3E}">
        <p14:creationId xmlns:p14="http://schemas.microsoft.com/office/powerpoint/2010/main" val="383170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Box 7">
            <a:extLst>
              <a:ext uri="{FF2B5EF4-FFF2-40B4-BE49-F238E27FC236}">
                <a16:creationId xmlns:a16="http://schemas.microsoft.com/office/drawing/2014/main" xmlns="" id="{22E609AD-FE89-4782-9C22-5C9C1709C5E9}"/>
              </a:ext>
            </a:extLst>
          </p:cNvPr>
          <p:cNvSpPr>
            <a:spLocks noGrp="1" noChangeArrowheads="1"/>
          </p:cNvSpPr>
          <p:nvPr>
            <p:ph type="title" idx="4294967295"/>
          </p:nvPr>
        </p:nvSpPr>
        <p:spPr>
          <a:xfrm>
            <a:off x="1524000" y="-27594"/>
            <a:ext cx="8610278" cy="1320426"/>
          </a:xfrm>
        </p:spPr>
        <p:txBody>
          <a:bodyPr wrap="square">
            <a:spAutoFit/>
          </a:bodyPr>
          <a:lstStyle/>
          <a:p>
            <a:pPr>
              <a:lnSpc>
                <a:spcPts val="5000"/>
              </a:lnSpc>
            </a:pPr>
            <a:r>
              <a:rPr lang="en-US" altLang="zh-TW"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性別平等教育法</a:t>
            </a:r>
            <a:r>
              <a:rPr lang="en-US" altLang="zh-TW"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hlinkClick r:id="rId2" action="ppaction://hlinkfile"/>
              </a:rPr>
              <a:t>第 </a:t>
            </a:r>
            <a:r>
              <a:rPr lang="en-US" altLang="zh-TW"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hlinkClick r:id="rId2" action="ppaction://hlinkfile"/>
              </a:rPr>
              <a:t>2 </a:t>
            </a:r>
            <a:r>
              <a:rPr lang="zh-TW" altLang="en-US"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hlinkClick r:id="rId2" action="ppaction://hlinkfile"/>
              </a:rPr>
              <a:t>條</a:t>
            </a:r>
            <a:endParaRPr lang="en-US" altLang="zh-TW" sz="360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4339" name="內容版面配置區 2">
            <a:extLst>
              <a:ext uri="{FF2B5EF4-FFF2-40B4-BE49-F238E27FC236}">
                <a16:creationId xmlns:a16="http://schemas.microsoft.com/office/drawing/2014/main" xmlns="" id="{F3F7EBF9-9CB5-4C9B-91E6-F7D8A9BDE5B2}"/>
              </a:ext>
            </a:extLst>
          </p:cNvPr>
          <p:cNvSpPr>
            <a:spLocks noGrp="1" noChangeArrowheads="1"/>
          </p:cNvSpPr>
          <p:nvPr>
            <p:ph idx="4294967295"/>
          </p:nvPr>
        </p:nvSpPr>
        <p:spPr>
          <a:xfrm>
            <a:off x="1523999" y="1196975"/>
            <a:ext cx="9969795" cy="5105400"/>
          </a:xfrm>
        </p:spPr>
        <p:txBody>
          <a:bodyPr/>
          <a:lstStyle/>
          <a:p>
            <a:pPr marL="531813" indent="-531813">
              <a:lnSpc>
                <a:spcPct val="120000"/>
              </a:lnSpc>
              <a:buNone/>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三、性侵害：指性侵害犯罪防治法所稱性侵害犯罪之行為。</a:t>
            </a:r>
          </a:p>
          <a:p>
            <a:pPr marL="531813" indent="-531813">
              <a:lnSpc>
                <a:spcPct val="120000"/>
              </a:lnSpc>
              <a:buNone/>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四、性騷擾：指符合下列情形之一，且未達性侵害之程度者：</a:t>
            </a:r>
          </a:p>
          <a:p>
            <a:pPr marL="531813" indent="-531813">
              <a:lnSpc>
                <a:spcPct val="120000"/>
              </a:lnSpc>
              <a:buNone/>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（一）以明示或暗示之方式，從事不受歡迎且具有性意味或性別歧視之言詞或行為，</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致影響他人之人格尊嚴、學習、或工作之機會或表現者</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531813" indent="-531813">
              <a:lnSpc>
                <a:spcPct val="120000"/>
              </a:lnSpc>
              <a:buNone/>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（二）以性或性別有關之行為，</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作為自己或他人獲得、喪失或減損其學習或工作有關權益之條件</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p>
          <a:p>
            <a:pPr marL="531813" indent="-531813">
              <a:lnSpc>
                <a:spcPct val="120000"/>
              </a:lnSpc>
              <a:buNone/>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五、性霸凌：指透過語言、肢體或其他暴力，對於他人之性別特徵、性別特質、性傾向或性別認同進行貶抑、攻擊或威脅之行為且非屬性騷擾者。</a:t>
            </a:r>
          </a:p>
          <a:p>
            <a:pPr marL="531813" indent="-531813">
              <a:buNone/>
            </a:pP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67542502-B994-4E53-A872-F879740D83D8}"/>
              </a:ext>
            </a:extLst>
          </p:cNvPr>
          <p:cNvSpPr txBox="1">
            <a:spLocks noGrp="1" noChangeArrowheads="1"/>
          </p:cNvSpPr>
          <p:nvPr>
            <p:ph type="title" idx="4294967295"/>
          </p:nvPr>
        </p:nvSpPr>
        <p:spPr>
          <a:xfrm>
            <a:off x="1700397" y="557981"/>
            <a:ext cx="7239000" cy="767518"/>
          </a:xfrm>
        </p:spPr>
        <p:txBody>
          <a:bodyPr>
            <a:spAutoFit/>
          </a:bodyPr>
          <a:lstStyle/>
          <a:p>
            <a:pPr>
              <a:lnSpc>
                <a:spcPts val="5000"/>
              </a:lnSpc>
              <a:buSzPct val="100000"/>
              <a:defRPr/>
            </a:pPr>
            <a:r>
              <a:rPr lang="zh-TW" altLang="en-US"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壹、通報─</a:t>
            </a:r>
            <a:r>
              <a:rPr lang="en-US" altLang="zh-TW" sz="6600" dirty="0">
                <a:solidFill>
                  <a:srgbClr val="A4288C"/>
                </a:solidFill>
                <a:latin typeface="微軟正黑體" panose="020B0604030504040204" pitchFamily="34" charset="-120"/>
                <a:ea typeface="微軟正黑體" panose="020B0604030504040204" pitchFamily="34" charset="-120"/>
                <a:cs typeface="Times New Roman" pitchFamily="18" charset="0"/>
              </a:rPr>
              <a:t>24</a:t>
            </a:r>
            <a:r>
              <a:rPr lang="zh-TW" altLang="en-US" sz="6600" dirty="0">
                <a:solidFill>
                  <a:srgbClr val="A4288C"/>
                </a:solidFill>
                <a:latin typeface="微軟正黑體" panose="020B0604030504040204" pitchFamily="34" charset="-120"/>
                <a:ea typeface="微軟正黑體" panose="020B0604030504040204" pitchFamily="34" charset="-120"/>
                <a:cs typeface="Times New Roman" pitchFamily="18" charset="0"/>
              </a:rPr>
              <a:t>小時內</a:t>
            </a:r>
            <a:r>
              <a:rPr lang="zh-TW" altLang="en-US" dirty="0">
                <a:solidFill>
                  <a:srgbClr val="A4288C"/>
                </a:solidFill>
                <a:latin typeface="微軟正黑體" panose="020B0604030504040204" pitchFamily="34" charset="-120"/>
                <a:ea typeface="微軟正黑體" panose="020B0604030504040204" pitchFamily="34" charset="-120"/>
                <a:cs typeface="Times New Roman" pitchFamily="18" charset="0"/>
              </a:rPr>
              <a:t>完成通報</a:t>
            </a:r>
            <a:endParaRPr lang="en-US" altLang="zh-TW" dirty="0">
              <a:solidFill>
                <a:srgbClr val="A4288C"/>
              </a:solidFill>
              <a:latin typeface="微軟正黑體" panose="020B0604030504040204" pitchFamily="34" charset="-120"/>
              <a:ea typeface="微軟正黑體" panose="020B0604030504040204" pitchFamily="34" charset="-120"/>
              <a:cs typeface="Times New Roman" pitchFamily="18" charset="0"/>
            </a:endParaRPr>
          </a:p>
        </p:txBody>
      </p:sp>
      <p:sp>
        <p:nvSpPr>
          <p:cNvPr id="15363" name="內容版面配置區 2">
            <a:extLst>
              <a:ext uri="{FF2B5EF4-FFF2-40B4-BE49-F238E27FC236}">
                <a16:creationId xmlns:a16="http://schemas.microsoft.com/office/drawing/2014/main" xmlns="" id="{A457B72F-51AC-4649-BE72-25F6183D8223}"/>
              </a:ext>
            </a:extLst>
          </p:cNvPr>
          <p:cNvSpPr>
            <a:spLocks noGrp="1" noChangeArrowheads="1"/>
          </p:cNvSpPr>
          <p:nvPr>
            <p:ph idx="4294967295"/>
          </p:nvPr>
        </p:nvSpPr>
        <p:spPr>
          <a:xfrm>
            <a:off x="1700396" y="1580706"/>
            <a:ext cx="9223417" cy="4885407"/>
          </a:xfrm>
        </p:spPr>
        <p:txBody>
          <a:bodyPr/>
          <a:lstStyle/>
          <a:p>
            <a:pPr>
              <a:lnSpc>
                <a:spcPct val="120000"/>
              </a:lnSpc>
              <a:buFont typeface="Arial" panose="020B0604020202020204" pitchFamily="34" charset="0"/>
              <a:buNone/>
            </a:pPr>
            <a:r>
              <a:rPr lang="en-US" altLang="zh-TW"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一</a:t>
            </a:r>
            <a:r>
              <a:rPr lang="en-US" altLang="zh-TW"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3"/>
              </a:rPr>
              <a:t>法定通報</a:t>
            </a:r>
            <a:r>
              <a:rPr lang="zh-TW" altLang="en-US"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endPar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依據兒童及少年福利與權益保障法第</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53</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條</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知悉發生</a:t>
            </a:r>
            <a:r>
              <a:rPr lang="zh-TW" altLang="en-US"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疑似性侵害</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歲者性騷擾或</a:t>
            </a:r>
            <a:endParaRPr lang="en-US" altLang="zh-TW"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zh-TW" altLang="en-US" sz="3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性霸凌案件</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，應向各縣市政府社會局</a:t>
            </a:r>
            <a:r>
              <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處或家</a:t>
            </a:r>
            <a:endPar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暴及性侵害防治中心</a:t>
            </a:r>
            <a:r>
              <a:rPr lang="zh-TW" altLang="en-US" sz="32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進行法定通報</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（傳真或上</a:t>
            </a:r>
            <a:endPar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關懷</a:t>
            </a:r>
            <a:r>
              <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起來網站通報</a:t>
            </a:r>
            <a:endPar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32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hlinkClick r:id="rId3"/>
              </a:rPr>
              <a:t>https://ecare.mohw.gov.tw/</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endPar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endPar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48887190-11CE-425A-97BA-EBA2669CB9A3}"/>
              </a:ext>
            </a:extLst>
          </p:cNvPr>
          <p:cNvSpPr txBox="1">
            <a:spLocks noGrp="1" noChangeArrowheads="1"/>
          </p:cNvSpPr>
          <p:nvPr>
            <p:ph type="title" idx="4294967295"/>
          </p:nvPr>
        </p:nvSpPr>
        <p:spPr>
          <a:xfrm>
            <a:off x="1267452" y="435750"/>
            <a:ext cx="8088045" cy="785151"/>
          </a:xfrm>
        </p:spPr>
        <p:txBody>
          <a:bodyPr wrap="square">
            <a:spAutoFit/>
          </a:bodyPr>
          <a:lstStyle/>
          <a:p>
            <a:pPr>
              <a:lnSpc>
                <a:spcPts val="5000"/>
              </a:lnSpc>
              <a:buSzPct val="100000"/>
              <a:defRPr/>
            </a:pPr>
            <a:r>
              <a:rPr lang="zh-TW" altLang="en-US"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壹、通報─</a:t>
            </a:r>
            <a:r>
              <a:rPr lang="en-US" altLang="zh-TW" sz="6600" dirty="0">
                <a:solidFill>
                  <a:srgbClr val="A4288C"/>
                </a:solidFill>
                <a:latin typeface="微軟正黑體" panose="020B0604030504040204" pitchFamily="34" charset="-120"/>
                <a:ea typeface="微軟正黑體" panose="020B0604030504040204" pitchFamily="34" charset="-120"/>
                <a:cs typeface="Times New Roman" pitchFamily="18" charset="0"/>
              </a:rPr>
              <a:t>24</a:t>
            </a:r>
            <a:r>
              <a:rPr lang="zh-TW" altLang="en-US" sz="6600" dirty="0">
                <a:solidFill>
                  <a:srgbClr val="A4288C"/>
                </a:solidFill>
                <a:latin typeface="微軟正黑體" panose="020B0604030504040204" pitchFamily="34" charset="-120"/>
                <a:ea typeface="微軟正黑體" panose="020B0604030504040204" pitchFamily="34" charset="-120"/>
                <a:cs typeface="Times New Roman" pitchFamily="18" charset="0"/>
              </a:rPr>
              <a:t>小時內</a:t>
            </a:r>
            <a:r>
              <a:rPr lang="zh-TW" altLang="en-US" dirty="0">
                <a:solidFill>
                  <a:srgbClr val="A4288C"/>
                </a:solidFill>
                <a:latin typeface="微軟正黑體" panose="020B0604030504040204" pitchFamily="34" charset="-120"/>
                <a:ea typeface="微軟正黑體" panose="020B0604030504040204" pitchFamily="34" charset="-120"/>
                <a:cs typeface="Times New Roman" pitchFamily="18" charset="0"/>
              </a:rPr>
              <a:t>完成通報</a:t>
            </a:r>
            <a:endParaRPr lang="en-US" altLang="zh-TW" dirty="0">
              <a:solidFill>
                <a:srgbClr val="A4288C"/>
              </a:solidFill>
              <a:latin typeface="微軟正黑體" panose="020B0604030504040204" pitchFamily="34" charset="-120"/>
              <a:ea typeface="微軟正黑體" panose="020B0604030504040204" pitchFamily="34" charset="-120"/>
              <a:cs typeface="Times New Roman" pitchFamily="18" charset="0"/>
            </a:endParaRPr>
          </a:p>
        </p:txBody>
      </p:sp>
      <p:sp>
        <p:nvSpPr>
          <p:cNvPr id="16387" name="內容版面配置區 2">
            <a:extLst>
              <a:ext uri="{FF2B5EF4-FFF2-40B4-BE49-F238E27FC236}">
                <a16:creationId xmlns:a16="http://schemas.microsoft.com/office/drawing/2014/main" xmlns="" id="{B4D04DEF-875E-451F-9048-164855B0A38A}"/>
              </a:ext>
            </a:extLst>
          </p:cNvPr>
          <p:cNvSpPr>
            <a:spLocks noGrp="1" noChangeArrowheads="1"/>
          </p:cNvSpPr>
          <p:nvPr>
            <p:ph idx="4294967295"/>
          </p:nvPr>
        </p:nvSpPr>
        <p:spPr>
          <a:xfrm>
            <a:off x="1267452" y="1038669"/>
            <a:ext cx="10227862" cy="5154981"/>
          </a:xfrm>
        </p:spPr>
        <p:txBody>
          <a:bodyPr/>
          <a:lstStyle/>
          <a:p>
            <a:pPr>
              <a:lnSpc>
                <a:spcPct val="120000"/>
              </a:lnSpc>
              <a:buFont typeface="Arial" panose="020B0604020202020204" pitchFamily="34" charset="0"/>
              <a:buNone/>
            </a:pPr>
            <a:r>
              <a:rPr lang="en-US" altLang="zh-TW"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二</a:t>
            </a:r>
            <a:r>
              <a:rPr lang="en-US" altLang="zh-TW"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校安通報：</a:t>
            </a:r>
            <a:endParaRPr lang="en-US" altLang="zh-TW" sz="4800" dirty="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性別平等教育法</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21 </a:t>
            </a:r>
            <a:r>
              <a:rPr lang="zh-TW" altLang="en-US"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條  </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學校校長、教師、職員或工友</a:t>
            </a:r>
            <a:r>
              <a:rPr lang="zh-TW" altLang="en-US" sz="240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知悉</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服務學校發生</a:t>
            </a:r>
            <a:r>
              <a:rPr lang="zh-TW" altLang="en-US" sz="240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疑似</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校園性侵害、性騷擾或性霸凌事件者，除應立即依學校防治規定所定權責，依性侵害犯罪防治法、兒童及少年福利法   、身心障礙者權益保障法及其他相關法律規定通報外，並應向學校及當地直轄市、縣</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市</a:t>
            </a: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主管機關通報，</a:t>
            </a:r>
            <a:r>
              <a:rPr lang="zh-TW" altLang="en-US" sz="24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至遲不得超過二十四小時。</a:t>
            </a:r>
            <a:endParaRPr lang="en-US" altLang="zh-TW" sz="24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p>
          <a:p>
            <a:pPr>
              <a:buFont typeface="Arial" panose="020B0604020202020204" pitchFamily="34" charset="0"/>
              <a:buNone/>
            </a:pP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36</a:t>
            </a:r>
            <a:r>
              <a:rPr lang="zh-TW" altLang="en-US"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條   </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學校校長、教師、職員或工友有下列情形之一者，</a:t>
            </a:r>
            <a:r>
              <a:rPr lang="zh-TW" altLang="en-US" sz="3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處新臺幣三萬元以上十五萬元以下罰鍰</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r>
              <a:rPr lang="en-US" altLang="zh-TW"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一、違反第二十一條第一項規定，</a:t>
            </a:r>
            <a:r>
              <a:rPr lang="zh-TW" altLang="en-US" sz="2400" u="sng"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未於二十四小時內，向學校及當地直轄市、縣（市）主管機關通報</a:t>
            </a:r>
            <a:r>
              <a:rPr lang="zh-TW" altLang="en-US" sz="24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a:p>
            <a:endPar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3D6E10C-9B8C-4CF3-B1D0-7314F8FAE2C9}"/>
              </a:ext>
            </a:extLst>
          </p:cNvPr>
          <p:cNvSpPr txBox="1">
            <a:spLocks noGrp="1" noChangeArrowheads="1"/>
          </p:cNvSpPr>
          <p:nvPr>
            <p:ph type="title" idx="4294967295"/>
          </p:nvPr>
        </p:nvSpPr>
        <p:spPr>
          <a:xfrm>
            <a:off x="1704975" y="448887"/>
            <a:ext cx="7239000" cy="767518"/>
          </a:xfrm>
        </p:spPr>
        <p:txBody>
          <a:bodyPr>
            <a:spAutoFit/>
          </a:bodyPr>
          <a:lstStyle/>
          <a:p>
            <a:pPr>
              <a:lnSpc>
                <a:spcPts val="5000"/>
              </a:lnSpc>
              <a:buSzPct val="100000"/>
              <a:defRPr/>
            </a:pPr>
            <a:r>
              <a:rPr lang="zh-TW" altLang="en-US"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壹、通報─</a:t>
            </a:r>
            <a:r>
              <a:rPr lang="en-US" altLang="zh-TW" sz="6600" dirty="0">
                <a:solidFill>
                  <a:srgbClr val="A4288C"/>
                </a:solidFill>
                <a:latin typeface="微軟正黑體" panose="020B0604030504040204" pitchFamily="34" charset="-120"/>
                <a:ea typeface="微軟正黑體" panose="020B0604030504040204" pitchFamily="34" charset="-120"/>
                <a:cs typeface="Times New Roman" pitchFamily="18" charset="0"/>
              </a:rPr>
              <a:t>24</a:t>
            </a:r>
            <a:r>
              <a:rPr lang="zh-TW" altLang="en-US" sz="6600" dirty="0">
                <a:solidFill>
                  <a:srgbClr val="A4288C"/>
                </a:solidFill>
                <a:latin typeface="微軟正黑體" panose="020B0604030504040204" pitchFamily="34" charset="-120"/>
                <a:ea typeface="微軟正黑體" panose="020B0604030504040204" pitchFamily="34" charset="-120"/>
                <a:cs typeface="Times New Roman" pitchFamily="18" charset="0"/>
              </a:rPr>
              <a:t>小時內</a:t>
            </a:r>
            <a:r>
              <a:rPr lang="zh-TW" altLang="en-US" dirty="0">
                <a:solidFill>
                  <a:srgbClr val="A4288C"/>
                </a:solidFill>
                <a:latin typeface="微軟正黑體" panose="020B0604030504040204" pitchFamily="34" charset="-120"/>
                <a:ea typeface="微軟正黑體" panose="020B0604030504040204" pitchFamily="34" charset="-120"/>
                <a:cs typeface="Times New Roman" pitchFamily="18" charset="0"/>
              </a:rPr>
              <a:t>完成通報</a:t>
            </a:r>
            <a:endParaRPr lang="en-US" altLang="zh-TW" dirty="0">
              <a:solidFill>
                <a:srgbClr val="A4288C"/>
              </a:solidFill>
              <a:latin typeface="微軟正黑體" panose="020B0604030504040204" pitchFamily="34" charset="-120"/>
              <a:ea typeface="微軟正黑體" panose="020B0604030504040204" pitchFamily="34" charset="-120"/>
              <a:cs typeface="Times New Roman" pitchFamily="18" charset="0"/>
            </a:endParaRPr>
          </a:p>
        </p:txBody>
      </p:sp>
      <p:sp>
        <p:nvSpPr>
          <p:cNvPr id="17411" name="內容版面配置區 2">
            <a:extLst>
              <a:ext uri="{FF2B5EF4-FFF2-40B4-BE49-F238E27FC236}">
                <a16:creationId xmlns:a16="http://schemas.microsoft.com/office/drawing/2014/main" xmlns="" id="{1F3EADC0-95E3-454B-BACD-49C90195DF3E}"/>
              </a:ext>
            </a:extLst>
          </p:cNvPr>
          <p:cNvSpPr>
            <a:spLocks noGrp="1" noChangeArrowheads="1"/>
          </p:cNvSpPr>
          <p:nvPr>
            <p:ph idx="4294967295"/>
          </p:nvPr>
        </p:nvSpPr>
        <p:spPr>
          <a:xfrm>
            <a:off x="1555750" y="1628775"/>
            <a:ext cx="8382000" cy="5105400"/>
          </a:xfrm>
        </p:spPr>
        <p:txBody>
          <a:bodyPr/>
          <a:lstStyle/>
          <a:p>
            <a:pPr>
              <a:lnSpc>
                <a:spcPct val="120000"/>
              </a:lnSpc>
              <a:buFont typeface="Arial" panose="020B0604020202020204" pitchFamily="34" charset="0"/>
              <a:buNone/>
            </a:pPr>
            <a:r>
              <a:rPr lang="en-US" altLang="zh-TW" sz="48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三</a:t>
            </a:r>
            <a:r>
              <a:rPr lang="en-US" altLang="zh-TW" sz="48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a:t>
            </a:r>
            <a:r>
              <a:rPr lang="zh-TW" altLang="en-US" sz="48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法定通報</a:t>
            </a:r>
            <a:r>
              <a:rPr lang="zh-TW" altLang="en-US" sz="32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與</a:t>
            </a:r>
            <a:r>
              <a:rPr lang="zh-TW" altLang="en-US" sz="4800">
                <a:solidFill>
                  <a:srgbClr val="A4288C"/>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校安通報：</a:t>
            </a:r>
            <a:endParaRPr lang="en-US" altLang="zh-TW" sz="240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Arial" panose="020B0604020202020204" pitchFamily="34" charset="0"/>
              <a:buNone/>
            </a:pPr>
            <a:endParaRPr lang="zh-TW" altLang="en-US" sz="320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xmlns="" id="{DB910368-0FF5-44A7-9B4F-7F58E657FFF2}"/>
              </a:ext>
            </a:extLst>
          </p:cNvPr>
          <p:cNvGraphicFramePr>
            <a:graphicFrameLocks noGrp="1"/>
          </p:cNvGraphicFramePr>
          <p:nvPr>
            <p:extLst>
              <p:ext uri="{D42A27DB-BD31-4B8C-83A1-F6EECF244321}">
                <p14:modId xmlns:p14="http://schemas.microsoft.com/office/powerpoint/2010/main" val="3637830098"/>
              </p:ext>
            </p:extLst>
          </p:nvPr>
        </p:nvGraphicFramePr>
        <p:xfrm>
          <a:off x="2640013" y="2924176"/>
          <a:ext cx="8120136" cy="3230880"/>
        </p:xfrm>
        <a:graphic>
          <a:graphicData uri="http://schemas.openxmlformats.org/drawingml/2006/table">
            <a:tbl>
              <a:tblPr firstRow="1" firstCol="1" bandRow="1">
                <a:tableStyleId>{5C22544A-7EE6-4342-B048-85BDC9FD1C3A}</a:tableStyleId>
              </a:tblPr>
              <a:tblGrid>
                <a:gridCol w="2706712">
                  <a:extLst>
                    <a:ext uri="{9D8B030D-6E8A-4147-A177-3AD203B41FA5}">
                      <a16:colId xmlns:a16="http://schemas.microsoft.com/office/drawing/2014/main" xmlns="" val="20000"/>
                    </a:ext>
                  </a:extLst>
                </a:gridCol>
                <a:gridCol w="2706712">
                  <a:extLst>
                    <a:ext uri="{9D8B030D-6E8A-4147-A177-3AD203B41FA5}">
                      <a16:colId xmlns:a16="http://schemas.microsoft.com/office/drawing/2014/main" xmlns="" val="20001"/>
                    </a:ext>
                  </a:extLst>
                </a:gridCol>
                <a:gridCol w="2706712">
                  <a:extLst>
                    <a:ext uri="{9D8B030D-6E8A-4147-A177-3AD203B41FA5}">
                      <a16:colId xmlns:a16="http://schemas.microsoft.com/office/drawing/2014/main" xmlns="" val="20002"/>
                    </a:ext>
                  </a:extLst>
                </a:gridCol>
              </a:tblGrid>
              <a:tr h="548640">
                <a:tc>
                  <a:txBody>
                    <a:bodyPr/>
                    <a:lstStyle/>
                    <a:p>
                      <a:pPr algn="ctr">
                        <a:spcAft>
                          <a:spcPts val="0"/>
                        </a:spcAft>
                      </a:pPr>
                      <a:r>
                        <a:rPr lang="en-US" sz="4400" b="1" kern="100" dirty="0">
                          <a:effectLst/>
                          <a:latin typeface="微軟正黑體" panose="020B0604030504040204" pitchFamily="34" charset="-120"/>
                          <a:ea typeface="微軟正黑體" panose="020B0604030504040204" pitchFamily="34" charset="-120"/>
                        </a:rPr>
                        <a:t> </a:t>
                      </a:r>
                      <a:endParaRPr lang="zh-TW" sz="4400" b="1" kern="10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en-US" sz="3600" b="1" kern="100" baseline="0" dirty="0">
                          <a:effectLst/>
                          <a:latin typeface="微軟正黑體" panose="020B0604030504040204" pitchFamily="34" charset="-120"/>
                          <a:ea typeface="微軟正黑體" panose="020B0604030504040204" pitchFamily="34" charset="-120"/>
                        </a:rPr>
                        <a:t>18</a:t>
                      </a:r>
                      <a:r>
                        <a:rPr lang="zh-TW" sz="3600" b="1" kern="100" baseline="0" dirty="0">
                          <a:effectLst/>
                          <a:latin typeface="微軟正黑體" panose="020B0604030504040204" pitchFamily="34" charset="-120"/>
                          <a:ea typeface="微軟正黑體" panose="020B0604030504040204" pitchFamily="34" charset="-120"/>
                        </a:rPr>
                        <a:t>以歲以下</a:t>
                      </a:r>
                      <a:endParaRPr lang="zh-TW" sz="3600" b="1" kern="100" baseline="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en-US" sz="3600" b="1" kern="100" baseline="0" dirty="0">
                          <a:effectLst/>
                          <a:latin typeface="微軟正黑體" panose="020B0604030504040204" pitchFamily="34" charset="-120"/>
                          <a:ea typeface="微軟正黑體" panose="020B0604030504040204" pitchFamily="34" charset="-120"/>
                        </a:rPr>
                        <a:t>18</a:t>
                      </a:r>
                      <a:r>
                        <a:rPr lang="zh-TW" sz="3600" b="1" kern="100" baseline="0" dirty="0">
                          <a:effectLst/>
                          <a:latin typeface="微軟正黑體" panose="020B0604030504040204" pitchFamily="34" charset="-120"/>
                          <a:ea typeface="微軟正黑體" panose="020B0604030504040204" pitchFamily="34" charset="-120"/>
                        </a:rPr>
                        <a:t>歲以上</a:t>
                      </a:r>
                      <a:endParaRPr lang="zh-TW" sz="3600" b="1" kern="100" baseline="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extLst>
                  <a:ext uri="{0D108BD9-81ED-4DB2-BD59-A6C34878D82A}">
                    <a16:rowId xmlns:a16="http://schemas.microsoft.com/office/drawing/2014/main" xmlns="" val="10000"/>
                  </a:ext>
                </a:extLst>
              </a:tr>
              <a:tr h="718291">
                <a:tc>
                  <a:txBody>
                    <a:bodyPr/>
                    <a:lstStyle/>
                    <a:p>
                      <a:pPr algn="ctr">
                        <a:spcAft>
                          <a:spcPts val="0"/>
                        </a:spcAft>
                      </a:pPr>
                      <a:r>
                        <a:rPr lang="zh-TW" sz="4400" b="1" kern="100" baseline="0" dirty="0">
                          <a:effectLst/>
                          <a:latin typeface="微軟正黑體" panose="020B0604030504040204" pitchFamily="34" charset="-120"/>
                          <a:ea typeface="微軟正黑體" panose="020B0604030504040204" pitchFamily="34" charset="-120"/>
                        </a:rPr>
                        <a:t>性侵害</a:t>
                      </a:r>
                      <a:endParaRPr lang="zh-TW" sz="4400" b="1" kern="100" baseline="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gridSpan="2">
                  <a:txBody>
                    <a:bodyPr/>
                    <a:lstStyle/>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法定通報</a:t>
                      </a:r>
                    </a:p>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校安通報</a:t>
                      </a:r>
                      <a:endParaRPr lang="zh-TW" sz="2800" b="1" kern="100" baseline="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hMerge="1">
                  <a:txBody>
                    <a:bodyPr/>
                    <a:lstStyle/>
                    <a:p>
                      <a:endParaRPr lang="zh-TW" altLang="en-US"/>
                    </a:p>
                  </a:txBody>
                  <a:tcPr/>
                </a:tc>
                <a:extLst>
                  <a:ext uri="{0D108BD9-81ED-4DB2-BD59-A6C34878D82A}">
                    <a16:rowId xmlns:a16="http://schemas.microsoft.com/office/drawing/2014/main" xmlns="" val="10001"/>
                  </a:ext>
                </a:extLst>
              </a:tr>
              <a:tr h="718291">
                <a:tc>
                  <a:txBody>
                    <a:bodyPr/>
                    <a:lstStyle/>
                    <a:p>
                      <a:pPr algn="ctr">
                        <a:spcAft>
                          <a:spcPts val="0"/>
                        </a:spcAft>
                      </a:pPr>
                      <a:r>
                        <a:rPr lang="zh-TW" sz="4400" b="1" kern="100" baseline="0" dirty="0">
                          <a:effectLst/>
                          <a:latin typeface="微軟正黑體" panose="020B0604030504040204" pitchFamily="34" charset="-120"/>
                          <a:ea typeface="微軟正黑體" panose="020B0604030504040204" pitchFamily="34" charset="-120"/>
                        </a:rPr>
                        <a:t>性騷擾</a:t>
                      </a:r>
                      <a:endParaRPr lang="zh-TW" sz="4400" b="1" kern="100" baseline="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法定通報</a:t>
                      </a:r>
                    </a:p>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校安通報</a:t>
                      </a:r>
                      <a:endParaRPr lang="zh-TW" sz="2800" b="1" kern="100" baseline="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校安通報</a:t>
                      </a:r>
                      <a:endParaRPr lang="zh-TW" sz="2800" b="1" kern="100" baseline="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77" marR="68577" marT="0" marB="0" anchor="ctr"/>
                </a:tc>
                <a:extLst>
                  <a:ext uri="{0D108BD9-81ED-4DB2-BD59-A6C34878D82A}">
                    <a16:rowId xmlns:a16="http://schemas.microsoft.com/office/drawing/2014/main" xmlns="" val="10002"/>
                  </a:ext>
                </a:extLst>
              </a:tr>
              <a:tr h="718291">
                <a:tc>
                  <a:txBody>
                    <a:bodyPr/>
                    <a:lstStyle/>
                    <a:p>
                      <a:pPr algn="ctr">
                        <a:spcAft>
                          <a:spcPts val="0"/>
                        </a:spcAft>
                      </a:pPr>
                      <a:r>
                        <a:rPr lang="zh-TW" sz="4400" b="1" kern="100" baseline="0" dirty="0">
                          <a:effectLst/>
                          <a:latin typeface="微軟正黑體" panose="020B0604030504040204" pitchFamily="34" charset="-120"/>
                          <a:ea typeface="微軟正黑體" panose="020B0604030504040204" pitchFamily="34" charset="-120"/>
                        </a:rPr>
                        <a:t>性霸凌</a:t>
                      </a:r>
                      <a:endParaRPr lang="zh-TW" sz="4400" b="1" kern="100" baseline="0" dirty="0">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法定通報</a:t>
                      </a:r>
                    </a:p>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校安通報</a:t>
                      </a:r>
                      <a:endParaRPr lang="zh-TW" sz="2800" b="1" kern="100" baseline="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77" marR="68577" marT="0" marB="0" anchor="ctr"/>
                </a:tc>
                <a:tc>
                  <a:txBody>
                    <a:bodyPr/>
                    <a:lstStyle/>
                    <a:p>
                      <a:pPr algn="ctr">
                        <a:spcAft>
                          <a:spcPts val="0"/>
                        </a:spcAft>
                      </a:pPr>
                      <a:r>
                        <a:rPr lang="zh-TW" sz="2800" b="1" kern="100" baseline="0" dirty="0">
                          <a:solidFill>
                            <a:srgbClr val="FF0000"/>
                          </a:solidFill>
                          <a:effectLst/>
                          <a:latin typeface="微軟正黑體" panose="020B0604030504040204" pitchFamily="34" charset="-120"/>
                          <a:ea typeface="微軟正黑體" panose="020B0604030504040204" pitchFamily="34" charset="-120"/>
                        </a:rPr>
                        <a:t>校安通報</a:t>
                      </a:r>
                      <a:endParaRPr lang="zh-TW" sz="2800" b="1" kern="100" baseline="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77" marR="68577" marT="0" marB="0" anchor="ctr"/>
                </a:tc>
                <a:extLst>
                  <a:ext uri="{0D108BD9-81ED-4DB2-BD59-A6C34878D82A}">
                    <a16:rowId xmlns:a16="http://schemas.microsoft.com/office/drawing/2014/main" xmlns="" val="10003"/>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2112613" y="267432"/>
            <a:ext cx="2954655" cy="923330"/>
          </a:xfrm>
          <a:prstGeom prst="rect">
            <a:avLst/>
          </a:prstGeom>
          <a:noFill/>
        </p:spPr>
        <p:txBody>
          <a:bodyPr wrap="none" lIns="91440" tIns="45720" rIns="91440" bIns="45720">
            <a:spAutoFit/>
          </a:bodyPr>
          <a:lstStyle/>
          <a:p>
            <a:pPr algn="ctr"/>
            <a:r>
              <a:rPr lang="zh-TW" altLang="en-US" sz="5400" b="1"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簡報項目</a:t>
            </a:r>
            <a:endPar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318176" y="1537896"/>
            <a:ext cx="7152395" cy="5093702"/>
          </a:xfrm>
          <a:prstGeom prst="rect">
            <a:avLst/>
          </a:prstGeom>
          <a:noFill/>
          <a:ln w="9525">
            <a:noFill/>
            <a:miter lim="800000"/>
            <a:headEnd/>
            <a:tailEnd/>
          </a:ln>
        </p:spPr>
        <p:txBody>
          <a:bodyPr wrap="square">
            <a:spAutoFit/>
          </a:bodyPr>
          <a:lstStyle/>
          <a:p>
            <a:pPr eaLnBrk="1" hangingPunct="1">
              <a:lnSpc>
                <a:spcPts val="5000"/>
              </a:lnSpc>
              <a:spcBef>
                <a:spcPts val="1800"/>
              </a:spcBef>
              <a:buSzPct val="100000"/>
              <a:defRPr/>
            </a:pP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壹、通報</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eaLnBrk="1" hangingPunct="1">
              <a:lnSpc>
                <a:spcPts val="5000"/>
              </a:lnSpc>
              <a:spcBef>
                <a:spcPts val="1800"/>
              </a:spcBef>
              <a:buSzPct val="100000"/>
              <a:defRPr/>
            </a:pP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貳、使用者帳號設定</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eaLnBrk="1" hangingPunct="1">
              <a:lnSpc>
                <a:spcPts val="5000"/>
              </a:lnSpc>
              <a:spcBef>
                <a:spcPts val="1800"/>
              </a:spcBef>
              <a:buSzPct val="100000"/>
              <a:defRPr/>
            </a:pP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參、系統填報及操作說明</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eaLnBrk="1" hangingPunct="1">
              <a:lnSpc>
                <a:spcPts val="5000"/>
              </a:lnSpc>
              <a:spcBef>
                <a:spcPts val="1800"/>
              </a:spcBef>
              <a:buSzPct val="100000"/>
              <a:defRPr/>
            </a:pP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肆、審核作業</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eaLnBrk="1" hangingPunct="1">
              <a:lnSpc>
                <a:spcPts val="5000"/>
              </a:lnSpc>
              <a:spcBef>
                <a:spcPts val="1800"/>
              </a:spcBef>
              <a:buSzPct val="100000"/>
              <a:defRPr/>
            </a:pP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伍、相關資源利用</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eaLnBrk="1" hangingPunct="1">
              <a:lnSpc>
                <a:spcPts val="5000"/>
              </a:lnSpc>
              <a:spcBef>
                <a:spcPts val="1800"/>
              </a:spcBef>
              <a:buSzPct val="100000"/>
              <a:defRPr/>
            </a:pPr>
            <a:r>
              <a:rPr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陸、其他補充說明</a:t>
            </a:r>
            <a:endPar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134012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24</a:t>
            </a:r>
            <a:r>
              <a:rPr kumimoji="0" lang="zh-TW" altLang="en-US"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218724" y="1364147"/>
            <a:ext cx="8686137" cy="830997"/>
          </a:xfrm>
          <a:prstGeom prst="rect">
            <a:avLst/>
          </a:prstGeom>
          <a:noFill/>
          <a:ln w="9525">
            <a:noFill/>
            <a:miter lim="800000"/>
            <a:headEnd/>
            <a:tailEnd/>
          </a:ln>
        </p:spPr>
        <p:txBody>
          <a:bodyPr wrap="square">
            <a:spAutoFit/>
          </a:bodyPr>
          <a:lstStyle/>
          <a:p>
            <a:pPr marL="0" marR="0" lvl="0" indent="0" defTabSz="914400" rtl="0" eaLnBrk="1" fontAlgn="auto" latinLnBrk="0" hangingPunct="1">
              <a:spcBef>
                <a:spcPts val="1800"/>
              </a:spcBef>
              <a:spcAft>
                <a:spcPts val="0"/>
              </a:spcAft>
              <a:buClrTx/>
              <a:buSzPct val="100000"/>
              <a:buFontTx/>
              <a:buNone/>
              <a:tabLst/>
              <a:defRPr/>
            </a:pPr>
            <a:r>
              <a:rPr lang="en-US" altLang="zh-TW" sz="48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Q1.</a:t>
            </a: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Calibri" pitchFamily="34" charset="0"/>
              </a:rPr>
              <a:t>法定通報</a:t>
            </a: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和</a:t>
            </a: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Calibri" pitchFamily="34" charset="0"/>
              </a:rPr>
              <a:t>校安通報</a:t>
            </a: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一樣嗎？</a:t>
            </a:r>
            <a:endParaRPr kumimoji="0" lang="en-US" altLang="zh-TW"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p:txBody>
      </p:sp>
      <p:sp>
        <p:nvSpPr>
          <p:cNvPr id="2" name="TextBox 7">
            <a:extLst>
              <a:ext uri="{FF2B5EF4-FFF2-40B4-BE49-F238E27FC236}">
                <a16:creationId xmlns:a16="http://schemas.microsoft.com/office/drawing/2014/main" xmlns="" id="{6B68F459-7D6A-44CC-84C3-B18FC2090118}"/>
              </a:ext>
            </a:extLst>
          </p:cNvPr>
          <p:cNvSpPr txBox="1">
            <a:spLocks noChangeArrowheads="1"/>
          </p:cNvSpPr>
          <p:nvPr/>
        </p:nvSpPr>
        <p:spPr bwMode="auto">
          <a:xfrm flipH="1">
            <a:off x="2218724" y="4538958"/>
            <a:ext cx="8809962" cy="1569660"/>
          </a:xfrm>
          <a:prstGeom prst="rect">
            <a:avLst/>
          </a:prstGeom>
          <a:noFill/>
          <a:ln w="9525">
            <a:noFill/>
            <a:miter lim="800000"/>
            <a:headEnd/>
            <a:tailEnd/>
          </a:ln>
        </p:spPr>
        <p:txBody>
          <a:bodyPr wrap="square">
            <a:spAutoFit/>
          </a:bodyPr>
          <a:lstStyle/>
          <a:p>
            <a:pPr marL="0" marR="0" lvl="0" indent="0" defTabSz="914400" rtl="0" eaLnBrk="1" fontAlgn="auto" latinLnBrk="0" hangingPunct="1">
              <a:spcBef>
                <a:spcPts val="1800"/>
              </a:spcBef>
              <a:spcAft>
                <a:spcPts val="0"/>
              </a:spcAft>
              <a:buClrTx/>
              <a:buSzPct val="100000"/>
              <a:buFontTx/>
              <a:buNone/>
              <a:tabLst/>
              <a:defRPr/>
            </a:pPr>
            <a:r>
              <a:rPr lang="en-US" altLang="zh-TW" sz="48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Q2.</a:t>
            </a:r>
            <a:r>
              <a:rPr lang="zh-TW" altLang="en-US" sz="48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只要通報一個就算完成通報了嗎？</a:t>
            </a:r>
            <a:endParaRPr kumimoji="0" lang="en-US" altLang="zh-TW"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sym typeface="Calibri" pitchFamily="34" charset="0"/>
            </a:endParaRPr>
          </a:p>
        </p:txBody>
      </p:sp>
      <p:sp>
        <p:nvSpPr>
          <p:cNvPr id="3" name="TextBox 7">
            <a:extLst>
              <a:ext uri="{FF2B5EF4-FFF2-40B4-BE49-F238E27FC236}">
                <a16:creationId xmlns:a16="http://schemas.microsoft.com/office/drawing/2014/main" xmlns="" id="{40F0F747-C868-4311-95D9-02150DE2852A}"/>
              </a:ext>
            </a:extLst>
          </p:cNvPr>
          <p:cNvSpPr txBox="1">
            <a:spLocks noChangeArrowheads="1"/>
          </p:cNvSpPr>
          <p:nvPr/>
        </p:nvSpPr>
        <p:spPr bwMode="auto">
          <a:xfrm flipH="1">
            <a:off x="2218724" y="2489888"/>
            <a:ext cx="8441975" cy="1754326"/>
          </a:xfrm>
          <a:prstGeom prst="rect">
            <a:avLst/>
          </a:prstGeom>
          <a:noFill/>
          <a:ln w="9525">
            <a:noFill/>
            <a:miter lim="800000"/>
            <a:headEnd/>
            <a:tailEnd/>
          </a:ln>
        </p:spPr>
        <p:txBody>
          <a:bodyPr wrap="square">
            <a:spAutoFit/>
          </a:bodyPr>
          <a:lstStyle/>
          <a:p>
            <a:pPr marL="0" marR="0" lvl="0" indent="0" defTabSz="914400" rtl="0" eaLnBrk="1" fontAlgn="auto" latinLnBrk="0" hangingPunct="1">
              <a:spcBef>
                <a:spcPts val="1800"/>
              </a:spcBef>
              <a:spcAft>
                <a:spcPts val="0"/>
              </a:spcAft>
              <a:buClrTx/>
              <a:buSzPct val="100000"/>
              <a:buFontTx/>
              <a:buNone/>
              <a:tabLst/>
              <a:defRPr/>
            </a:pPr>
            <a:r>
              <a:rPr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A1.</a:t>
            </a:r>
            <a:r>
              <a:rPr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不一樣，法定通報係指 社政單位關懷 </a:t>
            </a:r>
            <a:r>
              <a:rPr lang="en-US" altLang="zh-TW" sz="5400" b="1" dirty="0">
                <a:solidFill>
                  <a:srgbClr val="0070C0"/>
                </a:solidFill>
                <a:latin typeface="微軟正黑體" panose="020B0604030504040204" pitchFamily="34" charset="-120"/>
                <a:ea typeface="微軟正黑體" panose="020B0604030504040204" pitchFamily="34" charset="-120"/>
                <a:sym typeface="Calibri" pitchFamily="34" charset="0"/>
              </a:rPr>
              <a:t>E </a:t>
            </a:r>
            <a:r>
              <a:rPr lang="zh-TW" altLang="en-US" sz="5400" b="1" dirty="0">
                <a:solidFill>
                  <a:srgbClr val="0070C0"/>
                </a:solidFill>
                <a:latin typeface="微軟正黑體" panose="020B0604030504040204" pitchFamily="34" charset="-120"/>
                <a:ea typeface="微軟正黑體" panose="020B0604030504040204" pitchFamily="34" charset="-120"/>
                <a:sym typeface="Calibri" pitchFamily="34" charset="0"/>
              </a:rPr>
              <a:t>起來。</a:t>
            </a:r>
            <a:endParaRPr kumimoji="0" lang="en-US" altLang="zh-TW" sz="5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26083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24</a:t>
            </a:r>
            <a:r>
              <a:rPr kumimoji="0" lang="zh-TW" altLang="en-US"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218723" y="1328282"/>
            <a:ext cx="8441975" cy="830997"/>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spcBef>
                <a:spcPts val="1800"/>
              </a:spcBef>
              <a:spcAft>
                <a:spcPts val="0"/>
              </a:spcAft>
              <a:buClrTx/>
              <a:buSzPct val="100000"/>
              <a:buFontTx/>
              <a:buNone/>
              <a:tabLst/>
              <a:defRPr/>
            </a:pPr>
            <a:r>
              <a:rPr lang="en-US" altLang="zh-TW" sz="48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Q3.</a:t>
            </a:r>
            <a:r>
              <a:rPr lang="zh-TW" altLang="en-US" sz="48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什麼時候只需要通報校安？</a:t>
            </a:r>
            <a:endParaRPr kumimoji="0" lang="en-US" altLang="zh-TW"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p:txBody>
      </p:sp>
      <p:sp>
        <p:nvSpPr>
          <p:cNvPr id="2" name="TextBox 7">
            <a:extLst>
              <a:ext uri="{FF2B5EF4-FFF2-40B4-BE49-F238E27FC236}">
                <a16:creationId xmlns:a16="http://schemas.microsoft.com/office/drawing/2014/main" xmlns="" id="{86934ED8-ABB4-4652-9EF9-79D7A8F20050}"/>
              </a:ext>
            </a:extLst>
          </p:cNvPr>
          <p:cNvSpPr txBox="1">
            <a:spLocks noChangeArrowheads="1"/>
          </p:cNvSpPr>
          <p:nvPr/>
        </p:nvSpPr>
        <p:spPr bwMode="auto">
          <a:xfrm flipH="1">
            <a:off x="2218722" y="2619194"/>
            <a:ext cx="8441975" cy="4247317"/>
          </a:xfrm>
          <a:prstGeom prst="rect">
            <a:avLst/>
          </a:prstGeom>
          <a:noFill/>
          <a:ln w="9525">
            <a:noFill/>
            <a:miter lim="800000"/>
            <a:headEnd/>
            <a:tailEnd/>
          </a:ln>
        </p:spPr>
        <p:txBody>
          <a:bodyPr wrap="square">
            <a:spAutoFit/>
          </a:bodyPr>
          <a:lstStyle/>
          <a:p>
            <a:pPr lvl="0" algn="just">
              <a:spcBef>
                <a:spcPts val="1800"/>
              </a:spcBef>
              <a:buSzPct val="100000"/>
              <a:defRPr/>
            </a:pPr>
            <a:r>
              <a:rPr lang="en-US" altLang="zh-TW"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A3.</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當性平跨校案，貴校學生僅為</a:t>
            </a:r>
            <a:r>
              <a:rPr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行為人</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時，或是該案件為</a:t>
            </a:r>
            <a:r>
              <a:rPr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社政單位告知</a:t>
            </a:r>
            <a:r>
              <a:rPr lang="en-US" altLang="zh-TW" sz="2000" b="1" dirty="0">
                <a:solidFill>
                  <a:srgbClr val="FF0000"/>
                </a:solidFill>
                <a:latin typeface="微軟正黑體" panose="020B0604030504040204" pitchFamily="34" charset="-120"/>
                <a:ea typeface="微軟正黑體" panose="020B0604030504040204" pitchFamily="34" charset="-120"/>
                <a:sym typeface="Calibri" pitchFamily="34" charset="0"/>
              </a:rPr>
              <a:t>(</a:t>
            </a:r>
            <a:r>
              <a:rPr lang="zh-TW" altLang="en-US" sz="2000" b="1" dirty="0">
                <a:solidFill>
                  <a:srgbClr val="FF0000"/>
                </a:solidFill>
                <a:latin typeface="微軟正黑體" panose="020B0604030504040204" pitchFamily="34" charset="-120"/>
                <a:ea typeface="微軟正黑體" panose="020B0604030504040204" pitchFamily="34" charset="-120"/>
                <a:sym typeface="Calibri" pitchFamily="34" charset="0"/>
              </a:rPr>
              <a:t>須於通報單上註明</a:t>
            </a:r>
            <a:r>
              <a:rPr lang="en-US" altLang="zh-TW" sz="2000" b="1" dirty="0">
                <a:solidFill>
                  <a:srgbClr val="FF0000"/>
                </a:solidFill>
                <a:latin typeface="微軟正黑體" panose="020B0604030504040204" pitchFamily="34" charset="-120"/>
                <a:ea typeface="微軟正黑體" panose="020B0604030504040204" pitchFamily="34" charset="-120"/>
                <a:sym typeface="Calibri" pitchFamily="34" charset="0"/>
              </a:rPr>
              <a:t>)</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，毋須進行法定通報</a:t>
            </a:r>
            <a:r>
              <a:rPr lang="en-US" altLang="zh-TW" sz="2400" b="1" dirty="0">
                <a:solidFill>
                  <a:srgbClr val="FF0000"/>
                </a:solidFill>
                <a:latin typeface="微軟正黑體" panose="020B0604030504040204" pitchFamily="34" charset="-120"/>
                <a:ea typeface="微軟正黑體" panose="020B0604030504040204" pitchFamily="34" charset="-120"/>
                <a:sym typeface="Calibri" pitchFamily="34" charset="0"/>
              </a:rPr>
              <a:t> </a:t>
            </a:r>
            <a:r>
              <a:rPr lang="en-US" altLang="zh-TW"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關懷</a:t>
            </a:r>
            <a:r>
              <a:rPr lang="en-US" altLang="zh-TW"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e</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起來</a:t>
            </a:r>
            <a:r>
              <a:rPr lang="en-US" altLang="zh-TW"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a:t>
            </a:r>
            <a:r>
              <a:rPr lang="zh-TW" altLang="en-US" sz="5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rPr>
              <a:t>。</a:t>
            </a:r>
            <a:endParaRPr kumimoji="0" lang="en-US" altLang="zh-TW" sz="5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p:txBody>
      </p:sp>
    </p:spTree>
    <p:extLst>
      <p:ext uri="{BB962C8B-B14F-4D97-AF65-F5344CB8AC3E}">
        <p14:creationId xmlns:p14="http://schemas.microsoft.com/office/powerpoint/2010/main" val="330062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2">
            <a:extLst>
              <a:ext uri="{FF2B5EF4-FFF2-40B4-BE49-F238E27FC236}">
                <a16:creationId xmlns:a16="http://schemas.microsoft.com/office/drawing/2014/main" xmlns="" id="{4968FC42-1974-47C2-B2B8-C91306FBDD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064" y="3332089"/>
            <a:ext cx="7941165" cy="30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3">
            <a:extLst>
              <a:ext uri="{FF2B5EF4-FFF2-40B4-BE49-F238E27FC236}">
                <a16:creationId xmlns:a16="http://schemas.microsoft.com/office/drawing/2014/main" xmlns="" id="{30685B55-8E89-4A3E-B5EB-6DE3BB33B026}"/>
              </a:ext>
            </a:extLst>
          </p:cNvPr>
          <p:cNvGrpSpPr>
            <a:grpSpLocks/>
          </p:cNvGrpSpPr>
          <p:nvPr/>
        </p:nvGrpSpPr>
        <p:grpSpPr bwMode="auto">
          <a:xfrm>
            <a:off x="2767214" y="1350241"/>
            <a:ext cx="7000674" cy="2221635"/>
            <a:chOff x="657" y="935"/>
            <a:chExt cx="4537" cy="1269"/>
          </a:xfrm>
        </p:grpSpPr>
        <p:sp>
          <p:nvSpPr>
            <p:cNvPr id="20490" name="AutoShape 5" descr="横線 (太)">
              <a:extLst>
                <a:ext uri="{FF2B5EF4-FFF2-40B4-BE49-F238E27FC236}">
                  <a16:creationId xmlns:a16="http://schemas.microsoft.com/office/drawing/2014/main" xmlns="" id="{33F1CD5E-AFC2-47AE-A941-DEDE678ED7A1}"/>
                </a:ext>
              </a:extLst>
            </p:cNvPr>
            <p:cNvSpPr>
              <a:spLocks noChangeArrowheads="1"/>
            </p:cNvSpPr>
            <p:nvPr/>
          </p:nvSpPr>
          <p:spPr bwMode="auto">
            <a:xfrm rot="5400000">
              <a:off x="1542" y="50"/>
              <a:ext cx="499" cy="2269"/>
            </a:xfrm>
            <a:prstGeom prst="homePlate">
              <a:avLst>
                <a:gd name="adj" fmla="val 26569"/>
              </a:avLst>
            </a:prstGeom>
            <a:blipFill dpi="0" rotWithShape="0">
              <a:blip r:embed="rId4"/>
              <a:srcRect/>
              <a:tile tx="0" ty="0" sx="100000" sy="100000" flip="none" algn="tl"/>
            </a:blipFill>
            <a:ln w="28575" algn="ctr">
              <a:solidFill>
                <a:srgbClr val="45858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90000"/>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200" b="0" dirty="0">
                  <a:solidFill>
                    <a:srgbClr val="000000"/>
                  </a:solidFill>
                  <a:latin typeface="微軟正黑體" panose="020B0604030504040204" pitchFamily="34" charset="-120"/>
                  <a:ea typeface="微軟正黑體" panose="020B0604030504040204" pitchFamily="34" charset="-120"/>
                </a:rPr>
                <a:t>安全維護事件</a:t>
              </a:r>
              <a:endParaRPr kumimoji="1" lang="ja-JP" altLang="en-US" sz="3200" b="0" dirty="0">
                <a:solidFill>
                  <a:srgbClr val="000000"/>
                </a:solidFill>
                <a:latin typeface="微軟正黑體" panose="020B0604030504040204" pitchFamily="34" charset="-120"/>
                <a:ea typeface="微軟正黑體" panose="020B0604030504040204" pitchFamily="34" charset="-120"/>
              </a:endParaRPr>
            </a:p>
          </p:txBody>
        </p:sp>
        <p:sp>
          <p:nvSpPr>
            <p:cNvPr id="20491" name="AutoShape 6" descr="横線 (太)">
              <a:extLst>
                <a:ext uri="{FF2B5EF4-FFF2-40B4-BE49-F238E27FC236}">
                  <a16:creationId xmlns:a16="http://schemas.microsoft.com/office/drawing/2014/main" xmlns="" id="{736CE4E2-FEBD-4D24-8C1A-17DFC8E52FD6}"/>
                </a:ext>
              </a:extLst>
            </p:cNvPr>
            <p:cNvSpPr>
              <a:spLocks noChangeArrowheads="1"/>
            </p:cNvSpPr>
            <p:nvPr/>
          </p:nvSpPr>
          <p:spPr bwMode="auto">
            <a:xfrm rot="5400000">
              <a:off x="3810" y="52"/>
              <a:ext cx="497" cy="2267"/>
            </a:xfrm>
            <a:prstGeom prst="homePlate">
              <a:avLst>
                <a:gd name="adj" fmla="val 26569"/>
              </a:avLst>
            </a:prstGeom>
            <a:blipFill dpi="0" rotWithShape="0">
              <a:blip r:embed="rId4"/>
              <a:srcRect/>
              <a:tile tx="0" ty="0" sx="100000" sy="100000" flip="none" algn="tl"/>
            </a:blipFill>
            <a:ln w="28575" algn="ctr">
              <a:solidFill>
                <a:srgbClr val="45858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90000"/>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200" b="0">
                  <a:solidFill>
                    <a:srgbClr val="000000"/>
                  </a:solidFill>
                  <a:latin typeface="微軟正黑體" panose="020B0604030504040204" pitchFamily="34" charset="-120"/>
                  <a:ea typeface="微軟正黑體" panose="020B0604030504040204" pitchFamily="34" charset="-120"/>
                </a:rPr>
                <a:t>兒少保護事件</a:t>
              </a:r>
              <a:endParaRPr kumimoji="1" lang="ja-JP" altLang="en-US" sz="3200" b="0">
                <a:solidFill>
                  <a:srgbClr val="000000"/>
                </a:solidFill>
                <a:latin typeface="微軟正黑體" panose="020B0604030504040204" pitchFamily="34" charset="-120"/>
                <a:ea typeface="微軟正黑體" panose="020B0604030504040204" pitchFamily="34" charset="-120"/>
              </a:endParaRPr>
            </a:p>
          </p:txBody>
        </p:sp>
        <p:sp>
          <p:nvSpPr>
            <p:cNvPr id="20492" name="AutoShape 5" descr="横線 (太)">
              <a:extLst>
                <a:ext uri="{FF2B5EF4-FFF2-40B4-BE49-F238E27FC236}">
                  <a16:creationId xmlns:a16="http://schemas.microsoft.com/office/drawing/2014/main" xmlns="" id="{292B5467-7E45-425D-B211-85B751F8D102}"/>
                </a:ext>
              </a:extLst>
            </p:cNvPr>
            <p:cNvSpPr>
              <a:spLocks noChangeArrowheads="1"/>
            </p:cNvSpPr>
            <p:nvPr/>
          </p:nvSpPr>
          <p:spPr bwMode="auto">
            <a:xfrm rot="5400000">
              <a:off x="2562" y="-427"/>
              <a:ext cx="727" cy="4536"/>
            </a:xfrm>
            <a:prstGeom prst="homePlate">
              <a:avLst>
                <a:gd name="adj" fmla="val 26569"/>
              </a:avLst>
            </a:prstGeom>
            <a:blipFill dpi="0" rotWithShape="0">
              <a:blip r:embed="rId4"/>
              <a:srcRect/>
              <a:tile tx="0" ty="0" sx="100000" sy="100000" flip="none" algn="tl"/>
            </a:blipFill>
            <a:ln w="28575" algn="ctr">
              <a:solidFill>
                <a:srgbClr val="45858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90000"/>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200" b="0">
                  <a:solidFill>
                    <a:srgbClr val="000000"/>
                  </a:solidFill>
                  <a:latin typeface="微軟正黑體" panose="020B0604030504040204" pitchFamily="34" charset="-120"/>
                  <a:ea typeface="微軟正黑體" panose="020B0604030504040204" pitchFamily="34" charset="-120"/>
                </a:rPr>
                <a:t>次類別</a:t>
              </a:r>
              <a:r>
                <a:rPr kumimoji="1" lang="en-US" altLang="zh-TW" sz="3200" b="0">
                  <a:solidFill>
                    <a:srgbClr val="000000"/>
                  </a:solidFill>
                  <a:latin typeface="微軟正黑體" panose="020B0604030504040204" pitchFamily="34" charset="-120"/>
                  <a:ea typeface="微軟正黑體" panose="020B0604030504040204" pitchFamily="34" charset="-120"/>
                </a:rPr>
                <a:t>(</a:t>
              </a:r>
              <a:r>
                <a:rPr kumimoji="1" lang="zh-TW" altLang="en-US" sz="3200" b="0">
                  <a:solidFill>
                    <a:srgbClr val="000000"/>
                  </a:solidFill>
                  <a:latin typeface="微軟正黑體" panose="020B0604030504040204" pitchFamily="34" charset="-120"/>
                  <a:ea typeface="微軟正黑體" panose="020B0604030504040204" pitchFamily="34" charset="-120"/>
                </a:rPr>
                <a:t>事件名稱選取</a:t>
              </a:r>
              <a:r>
                <a:rPr kumimoji="1" lang="en-US" altLang="zh-TW" sz="3200" b="0">
                  <a:solidFill>
                    <a:srgbClr val="000000"/>
                  </a:solidFill>
                  <a:latin typeface="微軟正黑體" panose="020B0604030504040204" pitchFamily="34" charset="-120"/>
                  <a:ea typeface="微軟正黑體" panose="020B0604030504040204" pitchFamily="34" charset="-120"/>
                </a:rPr>
                <a:t>)</a:t>
              </a:r>
            </a:p>
            <a:p>
              <a:pPr algn="ctr" fontAlgn="base">
                <a:spcBef>
                  <a:spcPct val="0"/>
                </a:spcBef>
                <a:spcAft>
                  <a:spcPct val="0"/>
                </a:spcAft>
                <a:buClrTx/>
                <a:buNone/>
              </a:pPr>
              <a:r>
                <a:rPr kumimoji="1" lang="zh-TW" altLang="en-US" sz="3200" b="0">
                  <a:solidFill>
                    <a:srgbClr val="FF0000"/>
                  </a:solidFill>
                  <a:latin typeface="微軟正黑體" panose="020B0604030504040204" pitchFamily="34" charset="-120"/>
                  <a:ea typeface="微軟正黑體" panose="020B0604030504040204" pitchFamily="34" charset="-120"/>
                </a:rPr>
                <a:t>性侵害、性騷擾或性霸凌事件</a:t>
              </a:r>
              <a:endParaRPr kumimoji="1" lang="ja-JP" altLang="en-US" sz="3200" b="0">
                <a:solidFill>
                  <a:srgbClr val="FF0000"/>
                </a:solidFill>
                <a:latin typeface="微軟正黑體" panose="020B0604030504040204" pitchFamily="34" charset="-120"/>
                <a:ea typeface="微軟正黑體" panose="020B0604030504040204" pitchFamily="34" charset="-120"/>
              </a:endParaRPr>
            </a:p>
          </p:txBody>
        </p:sp>
      </p:grpSp>
      <p:sp>
        <p:nvSpPr>
          <p:cNvPr id="17" name="AutoShape 9">
            <a:extLst>
              <a:ext uri="{FF2B5EF4-FFF2-40B4-BE49-F238E27FC236}">
                <a16:creationId xmlns:a16="http://schemas.microsoft.com/office/drawing/2014/main" xmlns="" id="{24A8A465-DC7A-404E-9A2E-10A564832983}"/>
              </a:ext>
            </a:extLst>
          </p:cNvPr>
          <p:cNvSpPr>
            <a:spLocks noChangeArrowheads="1"/>
          </p:cNvSpPr>
          <p:nvPr/>
        </p:nvSpPr>
        <p:spPr bwMode="auto">
          <a:xfrm>
            <a:off x="5679305" y="5744610"/>
            <a:ext cx="5539562" cy="1032337"/>
          </a:xfrm>
          <a:prstGeom prst="wedgeRoundRectCallout">
            <a:avLst>
              <a:gd name="adj1" fmla="val -65024"/>
              <a:gd name="adj2" fmla="val -41214"/>
              <a:gd name="adj3" fmla="val 16667"/>
            </a:avLst>
          </a:prstGeom>
          <a:solidFill>
            <a:schemeClr val="bg1"/>
          </a:solidFill>
          <a:ln w="28575" algn="ctr">
            <a:solidFill>
              <a:srgbClr val="CC0066"/>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lgn="ctr">
              <a:defRPr/>
            </a:pP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知悉</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18</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歲以上</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下</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性侵害事件</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性平或非屬性平</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p>
          <a:p>
            <a:pPr algn="ctr">
              <a:defRPr/>
            </a:pP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知悉</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18</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歲以上</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下</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性騷擾事件</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性平或非屬性平</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p>
          <a:p>
            <a:pPr algn="ctr">
              <a:defRPr/>
            </a:pP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知悉</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18</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歲以上</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下</a:t>
            </a:r>
            <a:r>
              <a:rPr lang="en-US"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a:t>
            </a:r>
            <a:r>
              <a:rPr lang="zh-TW" altLang="en-US"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rPr>
              <a:t>性霸凌事件</a:t>
            </a:r>
            <a:endParaRPr lang="zh-TW"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xmlns="" id="{CF298F23-C13D-4F95-910F-8F10E6E97005}"/>
              </a:ext>
            </a:extLst>
          </p:cNvPr>
          <p:cNvSpPr txBox="1"/>
          <p:nvPr/>
        </p:nvSpPr>
        <p:spPr>
          <a:xfrm>
            <a:off x="1850064" y="435929"/>
            <a:ext cx="8887785" cy="707886"/>
          </a:xfrm>
          <a:prstGeom prst="rect">
            <a:avLst/>
          </a:prstGeom>
          <a:noFill/>
        </p:spPr>
        <p:txBody>
          <a:bodyPr wrap="square">
            <a:spAutoFit/>
          </a:bodyPr>
          <a:lstStyle/>
          <a:p>
            <a:pPr algn="ctr">
              <a:defRPr/>
            </a:pPr>
            <a:r>
              <a:rPr lang="zh-TW" altLang="en-US" sz="40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rPr>
              <a:t>校安通報</a:t>
            </a:r>
            <a:endParaRPr lang="en-US" altLang="zh-TW" sz="40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endParaRPr>
          </a:p>
        </p:txBody>
      </p:sp>
      <p:sp>
        <p:nvSpPr>
          <p:cNvPr id="2" name="矩形 1">
            <a:extLst>
              <a:ext uri="{FF2B5EF4-FFF2-40B4-BE49-F238E27FC236}">
                <a16:creationId xmlns:a16="http://schemas.microsoft.com/office/drawing/2014/main" xmlns="" id="{31E6EBC4-5905-447F-BF25-E15B90D1DAB6}"/>
              </a:ext>
            </a:extLst>
          </p:cNvPr>
          <p:cNvSpPr/>
          <p:nvPr/>
        </p:nvSpPr>
        <p:spPr>
          <a:xfrm>
            <a:off x="3146992" y="771749"/>
            <a:ext cx="2009261" cy="584775"/>
          </a:xfrm>
          <a:prstGeom prst="rect">
            <a:avLst/>
          </a:prstGeom>
          <a:noFill/>
        </p:spPr>
        <p:txBody>
          <a:bodyPr wrap="square">
            <a:spAutoFit/>
          </a:bodyPr>
          <a:lstStyle/>
          <a:p>
            <a:pPr algn="ctr" fontAlgn="base">
              <a:spcBef>
                <a:spcPct val="0"/>
              </a:spcBef>
              <a:spcAft>
                <a:spcPct val="0"/>
              </a:spcAft>
              <a:defRPr/>
            </a:pPr>
            <a:r>
              <a:rPr kumimoji="1" lang="zh-TW" altLang="en-US" sz="3200" b="1" dirty="0">
                <a:ln w="18000">
                  <a:solidFill>
                    <a:srgbClr val="1BAFC3">
                      <a:satMod val="140000"/>
                    </a:srgbClr>
                  </a:solidFill>
                  <a:prstDash val="solid"/>
                  <a:miter lim="800000"/>
                </a:ln>
                <a:solidFill>
                  <a:srgbClr val="00000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主類別</a:t>
            </a:r>
          </a:p>
        </p:txBody>
      </p:sp>
      <p:sp>
        <p:nvSpPr>
          <p:cNvPr id="11" name="矩形 10">
            <a:extLst>
              <a:ext uri="{FF2B5EF4-FFF2-40B4-BE49-F238E27FC236}">
                <a16:creationId xmlns:a16="http://schemas.microsoft.com/office/drawing/2014/main" xmlns="" id="{B3BACD4C-0603-4288-9604-67A9DA587B6A}"/>
              </a:ext>
            </a:extLst>
          </p:cNvPr>
          <p:cNvSpPr/>
          <p:nvPr/>
        </p:nvSpPr>
        <p:spPr>
          <a:xfrm>
            <a:off x="7208563" y="771471"/>
            <a:ext cx="2009261" cy="584775"/>
          </a:xfrm>
          <a:prstGeom prst="rect">
            <a:avLst/>
          </a:prstGeom>
          <a:noFill/>
        </p:spPr>
        <p:txBody>
          <a:bodyPr wrap="square">
            <a:spAutoFit/>
          </a:bodyPr>
          <a:lstStyle/>
          <a:p>
            <a:pPr algn="ctr" fontAlgn="base">
              <a:spcBef>
                <a:spcPct val="0"/>
              </a:spcBef>
              <a:spcAft>
                <a:spcPct val="0"/>
              </a:spcAft>
              <a:defRPr/>
            </a:pPr>
            <a:r>
              <a:rPr kumimoji="1" lang="zh-TW" altLang="en-US" sz="3200" b="1" dirty="0">
                <a:ln w="18000">
                  <a:solidFill>
                    <a:srgbClr val="1BAFC3">
                      <a:satMod val="140000"/>
                    </a:srgbClr>
                  </a:solidFill>
                  <a:prstDash val="solid"/>
                  <a:miter lim="800000"/>
                </a:ln>
                <a:solidFill>
                  <a:srgbClr val="00000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主類別</a:t>
            </a:r>
          </a:p>
        </p:txBody>
      </p:sp>
      <p:sp>
        <p:nvSpPr>
          <p:cNvPr id="12" name="矩形 11">
            <a:extLst>
              <a:ext uri="{FF2B5EF4-FFF2-40B4-BE49-F238E27FC236}">
                <a16:creationId xmlns:a16="http://schemas.microsoft.com/office/drawing/2014/main" xmlns="" id="{525D585B-8E8E-4542-BE59-08AB3A54419E}"/>
              </a:ext>
            </a:extLst>
          </p:cNvPr>
          <p:cNvSpPr/>
          <p:nvPr/>
        </p:nvSpPr>
        <p:spPr>
          <a:xfrm>
            <a:off x="9098010" y="915843"/>
            <a:ext cx="2719102" cy="646331"/>
          </a:xfrm>
          <a:prstGeom prst="rect">
            <a:avLst/>
          </a:prstGeom>
          <a:noFill/>
        </p:spPr>
        <p:txBody>
          <a:bodyPr wrap="square">
            <a:spAutoFit/>
          </a:bodyPr>
          <a:lstStyle/>
          <a:p>
            <a:pPr algn="ctr" fontAlgn="base">
              <a:spcBef>
                <a:spcPct val="0"/>
              </a:spcBef>
              <a:spcAft>
                <a:spcPct val="0"/>
              </a:spcAft>
              <a:defRPr/>
            </a:pPr>
            <a:r>
              <a:rPr kumimoji="1" lang="en-US" altLang="zh-TW" sz="3600" dirty="0">
                <a:ln w="18000">
                  <a:solidFill>
                    <a:srgbClr val="FF0000"/>
                  </a:solidFill>
                  <a:prstDash val="solid"/>
                  <a:miter lim="800000"/>
                </a:ln>
                <a:solidFill>
                  <a:srgbClr val="FF0000"/>
                </a:solidFill>
                <a:latin typeface="微軟正黑體" panose="020B0604030504040204" pitchFamily="34" charset="-120"/>
                <a:ea typeface="微軟正黑體" panose="020B0604030504040204" pitchFamily="34" charset="-120"/>
              </a:rPr>
              <a:t>18</a:t>
            </a:r>
            <a:r>
              <a:rPr kumimoji="1" lang="zh-TW" altLang="en-US" sz="3600" dirty="0">
                <a:ln w="18000">
                  <a:solidFill>
                    <a:srgbClr val="FF0000"/>
                  </a:solidFill>
                  <a:prstDash val="solid"/>
                  <a:miter lim="800000"/>
                </a:ln>
                <a:solidFill>
                  <a:srgbClr val="FF0000"/>
                </a:solidFill>
                <a:latin typeface="微軟正黑體" panose="020B0604030504040204" pitchFamily="34" charset="-120"/>
                <a:ea typeface="微軟正黑體" panose="020B0604030504040204" pitchFamily="34" charset="-120"/>
              </a:rPr>
              <a:t>歲以下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24</a:t>
            </a:r>
            <a:r>
              <a:rPr kumimoji="0" lang="zh-TW" altLang="en-US"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318174" y="1779587"/>
            <a:ext cx="8360711" cy="3760004"/>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ts val="5000"/>
              </a:lnSpc>
              <a:spcBef>
                <a:spcPts val="1800"/>
              </a:spcBef>
              <a:spcAft>
                <a:spcPts val="0"/>
              </a:spcAft>
              <a:buClrTx/>
              <a:buSzPct val="100000"/>
              <a:buFontTx/>
              <a:buNone/>
              <a:tabLst/>
              <a:defRPr/>
            </a:pPr>
            <a:r>
              <a:rPr kumimoji="0" lang="en-US" altLang="zh-TW"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Q</a:t>
            </a:r>
            <a:r>
              <a:rPr kumimoji="0" lang="zh-TW" altLang="en-US"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：安全維護和兒少保事件類別有相同項目，都可以通報？</a:t>
            </a:r>
            <a:endParaRPr kumimoji="0" lang="en-US" altLang="zh-TW"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a:p>
            <a:pPr marL="0" marR="0" lvl="0" indent="0" defTabSz="914400" rtl="0" eaLnBrk="1" fontAlgn="auto" latinLnBrk="0" hangingPunct="1">
              <a:lnSpc>
                <a:spcPts val="5000"/>
              </a:lnSpc>
              <a:spcBef>
                <a:spcPts val="1800"/>
              </a:spcBef>
              <a:spcAft>
                <a:spcPts val="0"/>
              </a:spcAft>
              <a:buClrTx/>
              <a:buSzPct val="100000"/>
              <a:buFontTx/>
              <a:buNone/>
              <a:tabLst/>
              <a:defRPr/>
            </a:pPr>
            <a:endParaRPr lang="en-US" altLang="zh-TW" sz="4400" b="1" dirty="0">
              <a:solidFill>
                <a:srgbClr val="FFC000">
                  <a:lumMod val="50000"/>
                </a:srgbClr>
              </a:solidFill>
              <a:latin typeface="微軟正黑體" panose="020B0604030504040204" pitchFamily="34" charset="-120"/>
              <a:ea typeface="微軟正黑體" panose="020B0604030504040204" pitchFamily="34" charset="-120"/>
              <a:sym typeface="Calibri" pitchFamily="34" charset="0"/>
            </a:endParaRPr>
          </a:p>
          <a:p>
            <a:pPr marL="0" marR="0" lvl="0" indent="0" defTabSz="914400" rtl="0" eaLnBrk="1" fontAlgn="auto" latinLnBrk="0" hangingPunct="1">
              <a:lnSpc>
                <a:spcPts val="5000"/>
              </a:lnSpc>
              <a:spcBef>
                <a:spcPts val="1800"/>
              </a:spcBef>
              <a:spcAft>
                <a:spcPts val="0"/>
              </a:spcAft>
              <a:buClrTx/>
              <a:buSzPct val="100000"/>
              <a:buFontTx/>
              <a:buNone/>
              <a:tabLst/>
              <a:defRPr/>
            </a:pPr>
            <a:r>
              <a:rPr kumimoji="0" lang="en-US" altLang="zh-TW"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A</a:t>
            </a:r>
            <a:r>
              <a:rPr kumimoji="0" lang="zh-TW" altLang="en-US"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：不，安全維護是指</a:t>
            </a:r>
            <a:r>
              <a:rPr kumimoji="0" lang="en-US" altLang="zh-TW"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18</a:t>
            </a:r>
            <a:r>
              <a:rPr kumimoji="0" lang="zh-TW" altLang="en-US"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歲以上喔！</a:t>
            </a:r>
            <a:endParaRPr kumimoji="0" lang="en-US" altLang="zh-TW" sz="44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p:txBody>
      </p:sp>
    </p:spTree>
    <p:extLst>
      <p:ext uri="{BB962C8B-B14F-4D97-AF65-F5344CB8AC3E}">
        <p14:creationId xmlns:p14="http://schemas.microsoft.com/office/powerpoint/2010/main" val="39345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9B1F0F0D-9E11-4E57-A64B-4F5B8574527F}"/>
              </a:ext>
            </a:extLst>
          </p:cNvPr>
          <p:cNvSpPr/>
          <p:nvPr/>
        </p:nvSpPr>
        <p:spPr>
          <a:xfrm>
            <a:off x="3067408" y="2532616"/>
            <a:ext cx="4498103" cy="3916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600" dirty="0">
              <a:solidFill>
                <a:srgbClr val="FFFFFF"/>
              </a:solidFill>
              <a:latin typeface="微軟正黑體" pitchFamily="34" charset="-120"/>
              <a:ea typeface="微軟正黑體" pitchFamily="34" charset="-120"/>
            </a:endParaRPr>
          </a:p>
        </p:txBody>
      </p:sp>
      <p:sp>
        <p:nvSpPr>
          <p:cNvPr id="6" name="文字方塊 5">
            <a:extLst>
              <a:ext uri="{FF2B5EF4-FFF2-40B4-BE49-F238E27FC236}">
                <a16:creationId xmlns:a16="http://schemas.microsoft.com/office/drawing/2014/main" xmlns="" id="{319CC8C1-79D6-4C27-A877-EEAE3B239CDF}"/>
              </a:ext>
            </a:extLst>
          </p:cNvPr>
          <p:cNvSpPr txBox="1"/>
          <p:nvPr/>
        </p:nvSpPr>
        <p:spPr>
          <a:xfrm>
            <a:off x="440094" y="136762"/>
            <a:ext cx="11196660" cy="707886"/>
          </a:xfrm>
          <a:prstGeom prst="rect">
            <a:avLst/>
          </a:prstGeom>
          <a:noFill/>
        </p:spPr>
        <p:txBody>
          <a:bodyPr wrap="square">
            <a:spAutoFit/>
          </a:bodyPr>
          <a:lstStyle/>
          <a:p>
            <a:pPr algn="ctr">
              <a:defRPr/>
            </a:pPr>
            <a:r>
              <a:rPr lang="zh-TW" altLang="en-US" sz="40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rPr>
              <a:t>校安通報</a:t>
            </a:r>
            <a:endParaRPr lang="en-US" altLang="zh-TW" sz="40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21508" name="圖片 1">
            <a:extLst>
              <a:ext uri="{FF2B5EF4-FFF2-40B4-BE49-F238E27FC236}">
                <a16:creationId xmlns:a16="http://schemas.microsoft.com/office/drawing/2014/main" xmlns="" id="{9D4E175B-00EB-49B8-B833-15A33F8E9B00}"/>
              </a:ext>
            </a:extLst>
          </p:cNvPr>
          <p:cNvPicPr>
            <a:picLocks noChangeAspect="1"/>
          </p:cNvPicPr>
          <p:nvPr/>
        </p:nvPicPr>
        <p:blipFill rotWithShape="1">
          <a:blip r:embed="rId3">
            <a:extLst>
              <a:ext uri="{28A0092B-C50C-407E-A947-70E740481C1C}">
                <a14:useLocalDpi xmlns:a14="http://schemas.microsoft.com/office/drawing/2010/main" val="0"/>
              </a:ext>
            </a:extLst>
          </a:blip>
          <a:srcRect b="13519"/>
          <a:stretch/>
        </p:blipFill>
        <p:spPr bwMode="auto">
          <a:xfrm>
            <a:off x="646469" y="1089580"/>
            <a:ext cx="10700975" cy="4870349"/>
          </a:xfrm>
          <a:prstGeom prst="rect">
            <a:avLst/>
          </a:prstGeom>
          <a:noFill/>
          <a:ln w="9525"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xmlns="" id="{B9D22013-8A2F-4AF7-8A46-5E5910B935AB}"/>
              </a:ext>
            </a:extLst>
          </p:cNvPr>
          <p:cNvSpPr/>
          <p:nvPr/>
        </p:nvSpPr>
        <p:spPr>
          <a:xfrm>
            <a:off x="3336374" y="3421617"/>
            <a:ext cx="4691800" cy="813744"/>
          </a:xfrm>
          <a:prstGeom prst="rect">
            <a:avLst/>
          </a:prstGeom>
          <a:solidFill>
            <a:schemeClr val="tx2">
              <a:lumMod val="60000"/>
              <a:lumOff val="40000"/>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600" dirty="0">
              <a:solidFill>
                <a:srgbClr val="FFFFFF"/>
              </a:solidFill>
              <a:latin typeface="微軟正黑體" pitchFamily="34" charset="-120"/>
              <a:ea typeface="微軟正黑體" pitchFamily="34" charset="-120"/>
            </a:endParaRPr>
          </a:p>
        </p:txBody>
      </p:sp>
      <p:sp>
        <p:nvSpPr>
          <p:cNvPr id="7" name="橢圓形圖說文字 6">
            <a:extLst>
              <a:ext uri="{FF2B5EF4-FFF2-40B4-BE49-F238E27FC236}">
                <a16:creationId xmlns:a16="http://schemas.microsoft.com/office/drawing/2014/main" xmlns="" id="{209162F9-B5BD-45C8-ABD2-BBB881B09063}"/>
              </a:ext>
            </a:extLst>
          </p:cNvPr>
          <p:cNvSpPr/>
          <p:nvPr/>
        </p:nvSpPr>
        <p:spPr>
          <a:xfrm>
            <a:off x="7330873" y="2711736"/>
            <a:ext cx="1164374" cy="587415"/>
          </a:xfrm>
          <a:prstGeom prst="wedgeEllipseCallout">
            <a:avLst>
              <a:gd name="adj1" fmla="val -43150"/>
              <a:gd name="adj2" fmla="val 57388"/>
            </a:avLst>
          </a:prstGeom>
          <a:solidFill>
            <a:schemeClr val="tx2">
              <a:lumMod val="60000"/>
              <a:lumOff val="40000"/>
              <a:alpha val="0"/>
            </a:schemeClr>
          </a:solidFill>
          <a:ln>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zh-TW" altLang="en-US" sz="2000" b="1" dirty="0">
                <a:solidFill>
                  <a:srgbClr val="000000"/>
                </a:solidFill>
                <a:latin typeface="微軟正黑體" pitchFamily="34" charset="-120"/>
                <a:ea typeface="微軟正黑體" pitchFamily="34" charset="-120"/>
              </a:rPr>
              <a:t>學生</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9BF3316E-007B-408C-90C0-5EF5EFF0D3AE}"/>
              </a:ext>
            </a:extLst>
          </p:cNvPr>
          <p:cNvSpPr txBox="1"/>
          <p:nvPr/>
        </p:nvSpPr>
        <p:spPr>
          <a:xfrm>
            <a:off x="1466850" y="321536"/>
            <a:ext cx="8839200" cy="646331"/>
          </a:xfrm>
          <a:prstGeom prst="rect">
            <a:avLst/>
          </a:prstGeom>
          <a:noFill/>
        </p:spPr>
        <p:txBody>
          <a:bodyPr wrap="square">
            <a:spAutoFit/>
          </a:bodyPr>
          <a:lstStyle/>
          <a:p>
            <a:pPr algn="ctr">
              <a:defRPr/>
            </a:pPr>
            <a:r>
              <a:rPr lang="zh-TW" altLang="en-US"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rPr>
              <a:t>校安通報</a:t>
            </a:r>
            <a:endParaRPr lang="en-US" altLang="zh-TW"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23555" name="圖片 1">
            <a:extLst>
              <a:ext uri="{FF2B5EF4-FFF2-40B4-BE49-F238E27FC236}">
                <a16:creationId xmlns:a16="http://schemas.microsoft.com/office/drawing/2014/main" xmlns="" id="{A3F5AE3B-64D1-4402-9D2E-71D1D4BBD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7954" y="1241790"/>
            <a:ext cx="8891735" cy="30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xmlns="" id="{006AAF7F-E610-434F-A8D3-CD795CE227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6482" y="2841890"/>
            <a:ext cx="8771768" cy="35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xmlns="" id="{CE5B9890-3A6D-4091-85F8-167C7B9D3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974" y="2368042"/>
            <a:ext cx="1267689" cy="50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圖說文字 7">
            <a:extLst>
              <a:ext uri="{FF2B5EF4-FFF2-40B4-BE49-F238E27FC236}">
                <a16:creationId xmlns:a16="http://schemas.microsoft.com/office/drawing/2014/main" xmlns="" id="{70AFB8D8-2317-4BCC-99DC-DDA21FE2C533}"/>
              </a:ext>
            </a:extLst>
          </p:cNvPr>
          <p:cNvSpPr/>
          <p:nvPr/>
        </p:nvSpPr>
        <p:spPr>
          <a:xfrm flipH="1">
            <a:off x="4717777" y="3336700"/>
            <a:ext cx="4207828" cy="940025"/>
          </a:xfrm>
          <a:prstGeom prst="wedgeRectCallout">
            <a:avLst>
              <a:gd name="adj1" fmla="val 109881"/>
              <a:gd name="adj2" fmla="val 74056"/>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zh-TW" altLang="en-US" sz="2800" b="1" dirty="0">
                <a:solidFill>
                  <a:srgbClr val="FF0000"/>
                </a:solidFill>
                <a:latin typeface="微軟正黑體" pitchFamily="34" charset="-120"/>
                <a:ea typeface="微軟正黑體" pitchFamily="34" charset="-120"/>
              </a:rPr>
              <a:t>職稱：發生行為時之身分</a:t>
            </a:r>
            <a:endParaRPr kumimoji="1" lang="zh-TW" altLang="en-US" sz="2800" dirty="0">
              <a:solidFill>
                <a:srgbClr val="FF0000"/>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8130"/>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2C68240E-D2E0-4C09-8B31-C38740499FED}"/>
              </a:ext>
            </a:extLst>
          </p:cNvPr>
          <p:cNvSpPr txBox="1"/>
          <p:nvPr/>
        </p:nvSpPr>
        <p:spPr>
          <a:xfrm>
            <a:off x="1524000" y="268289"/>
            <a:ext cx="9144000" cy="646331"/>
          </a:xfrm>
          <a:prstGeom prst="rect">
            <a:avLst/>
          </a:prstGeom>
          <a:noFill/>
        </p:spPr>
        <p:txBody>
          <a:bodyPr>
            <a:spAutoFit/>
          </a:bodyPr>
          <a:lstStyle/>
          <a:p>
            <a:pPr algn="ctr">
              <a:defRPr/>
            </a:pPr>
            <a:r>
              <a:rPr lang="zh-TW" altLang="en-US"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rPr>
              <a:t>校安通報</a:t>
            </a:r>
            <a:endParaRPr lang="en-US" altLang="zh-TW"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25603" name="圖片 1">
            <a:extLst>
              <a:ext uri="{FF2B5EF4-FFF2-40B4-BE49-F238E27FC236}">
                <a16:creationId xmlns:a16="http://schemas.microsoft.com/office/drawing/2014/main" xmlns="" id="{C63B002E-B498-4C03-8368-2C538DAFA2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22375"/>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a:extLst>
              <a:ext uri="{FF2B5EF4-FFF2-40B4-BE49-F238E27FC236}">
                <a16:creationId xmlns:a16="http://schemas.microsoft.com/office/drawing/2014/main" xmlns="" id="{046D8B3A-4D2F-4EE9-B1ED-E25A7F4504EC}"/>
              </a:ext>
            </a:extLst>
          </p:cNvPr>
          <p:cNvSpPr/>
          <p:nvPr/>
        </p:nvSpPr>
        <p:spPr>
          <a:xfrm>
            <a:off x="7391401" y="3141663"/>
            <a:ext cx="720725" cy="431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0" name="向右箭號 9">
            <a:extLst>
              <a:ext uri="{FF2B5EF4-FFF2-40B4-BE49-F238E27FC236}">
                <a16:creationId xmlns:a16="http://schemas.microsoft.com/office/drawing/2014/main" xmlns="" id="{F24DF1B3-BB93-46BA-971E-9E3DEF0B518F}"/>
              </a:ext>
            </a:extLst>
          </p:cNvPr>
          <p:cNvSpPr/>
          <p:nvPr/>
        </p:nvSpPr>
        <p:spPr>
          <a:xfrm>
            <a:off x="7396164" y="4171950"/>
            <a:ext cx="719137" cy="431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1" name="向右箭號 10">
            <a:extLst>
              <a:ext uri="{FF2B5EF4-FFF2-40B4-BE49-F238E27FC236}">
                <a16:creationId xmlns:a16="http://schemas.microsoft.com/office/drawing/2014/main" xmlns="" id="{71188BF2-C3E2-4E1A-B930-1FD0C2D7CE20}"/>
              </a:ext>
            </a:extLst>
          </p:cNvPr>
          <p:cNvSpPr/>
          <p:nvPr/>
        </p:nvSpPr>
        <p:spPr>
          <a:xfrm>
            <a:off x="7391401" y="5203825"/>
            <a:ext cx="720725" cy="431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2" name="矩形 11">
            <a:extLst>
              <a:ext uri="{FF2B5EF4-FFF2-40B4-BE49-F238E27FC236}">
                <a16:creationId xmlns:a16="http://schemas.microsoft.com/office/drawing/2014/main" xmlns="" id="{ACBE7347-6BF8-4111-86A7-0ED5F1466D47}"/>
              </a:ext>
            </a:extLst>
          </p:cNvPr>
          <p:cNvSpPr/>
          <p:nvPr/>
        </p:nvSpPr>
        <p:spPr>
          <a:xfrm>
            <a:off x="8186739" y="1436914"/>
            <a:ext cx="2481261" cy="4873399"/>
          </a:xfrm>
          <a:prstGeom prst="rect">
            <a:avLst/>
          </a:prstGeom>
          <a:solidFill>
            <a:schemeClr val="tx2">
              <a:lumMod val="60000"/>
              <a:lumOff val="40000"/>
              <a:alpha val="0"/>
            </a:schemeClr>
          </a:solidFill>
          <a:ln w="635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kumimoji="1" lang="zh-TW" altLang="en-US" sz="2800" b="1" dirty="0">
                <a:solidFill>
                  <a:srgbClr val="3D2EFA"/>
                </a:solidFill>
                <a:latin typeface="微軟正黑體" panose="020B0604030504040204" pitchFamily="34" charset="-120"/>
                <a:ea typeface="微軟正黑體" panose="020B0604030504040204" pitchFamily="34" charset="-120"/>
              </a:rPr>
              <a:t>不論當事人是否成年，均請以代號表示，例如黃      ， 亦</a:t>
            </a:r>
            <a:r>
              <a:rPr kumimoji="1" lang="zh-TW" altLang="en-US" sz="2800" b="1" dirty="0">
                <a:solidFill>
                  <a:srgbClr val="FF0000"/>
                </a:solidFill>
                <a:latin typeface="微軟正黑體" panose="020B0604030504040204" pitchFamily="34" charset="-120"/>
                <a:ea typeface="微軟正黑體" panose="020B0604030504040204" pitchFamily="34" charset="-120"/>
              </a:rPr>
              <a:t>不需</a:t>
            </a:r>
            <a:r>
              <a:rPr kumimoji="1" lang="zh-TW" altLang="en-US" sz="2800" b="1" dirty="0">
                <a:solidFill>
                  <a:srgbClr val="3D2EFA"/>
                </a:solidFill>
                <a:latin typeface="微軟正黑體" panose="020B0604030504040204" pitchFamily="34" charset="-120"/>
                <a:ea typeface="微軟正黑體" panose="020B0604030504040204" pitchFamily="34" charset="-120"/>
              </a:rPr>
              <a:t>輸入足以識別之個人資訊</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t>
            </a:r>
            <a:r>
              <a:rPr kumimoji="1" lang="zh-TW" altLang="en-US" sz="2800" b="1" dirty="0">
                <a:solidFill>
                  <a:srgbClr val="3D2EFA"/>
                </a:solidFill>
                <a:latin typeface="微軟正黑體" panose="020B0604030504040204" pitchFamily="34" charset="-120"/>
                <a:ea typeface="微軟正黑體" panose="020B0604030504040204" pitchFamily="34" charset="-120"/>
              </a:rPr>
              <a:t>例如：地址或手機號碼</a:t>
            </a:r>
            <a:r>
              <a:rPr kumimoji="1" lang="en-US" altLang="zh-TW" sz="2800" b="1" dirty="0">
                <a:solidFill>
                  <a:srgbClr val="3D2EFA"/>
                </a:solidFill>
                <a:latin typeface="微軟正黑體" panose="020B0604030504040204" pitchFamily="34" charset="-120"/>
                <a:ea typeface="微軟正黑體" panose="020B0604030504040204" pitchFamily="34" charset="-120"/>
              </a:rPr>
              <a:t>)</a:t>
            </a:r>
            <a:endParaRPr kumimoji="1" lang="zh-TW" altLang="en-US" sz="2800" b="1" dirty="0">
              <a:solidFill>
                <a:srgbClr val="3D2EFA"/>
              </a:solidFill>
              <a:latin typeface="微軟正黑體" panose="020B0604030504040204" pitchFamily="34" charset="-120"/>
              <a:ea typeface="微軟正黑體" panose="020B0604030504040204" pitchFamily="34" charset="-120"/>
            </a:endParaRPr>
          </a:p>
        </p:txBody>
      </p:sp>
      <p:sp>
        <p:nvSpPr>
          <p:cNvPr id="5" name="橢圓 4">
            <a:extLst>
              <a:ext uri="{FF2B5EF4-FFF2-40B4-BE49-F238E27FC236}">
                <a16:creationId xmlns:a16="http://schemas.microsoft.com/office/drawing/2014/main" xmlns="" id="{9BD430B5-64C9-425C-BFFB-BF46A0F77A9A}"/>
              </a:ext>
            </a:extLst>
          </p:cNvPr>
          <p:cNvSpPr/>
          <p:nvPr/>
        </p:nvSpPr>
        <p:spPr>
          <a:xfrm>
            <a:off x="9460591" y="3308802"/>
            <a:ext cx="303213" cy="28575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4" name="橢圓 13">
            <a:extLst>
              <a:ext uri="{FF2B5EF4-FFF2-40B4-BE49-F238E27FC236}">
                <a16:creationId xmlns:a16="http://schemas.microsoft.com/office/drawing/2014/main" xmlns="" id="{9022CCA4-7537-4DC5-8EFF-9ED4E4AF929D}"/>
              </a:ext>
            </a:extLst>
          </p:cNvPr>
          <p:cNvSpPr/>
          <p:nvPr/>
        </p:nvSpPr>
        <p:spPr>
          <a:xfrm>
            <a:off x="9903503" y="3307216"/>
            <a:ext cx="360362" cy="28733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文字方塊 4">
            <a:extLst>
              <a:ext uri="{FF2B5EF4-FFF2-40B4-BE49-F238E27FC236}">
                <a16:creationId xmlns:a16="http://schemas.microsoft.com/office/drawing/2014/main" xmlns="" id="{FC1B36DB-630B-4C61-8775-51A6E9B7DFFE}"/>
              </a:ext>
            </a:extLst>
          </p:cNvPr>
          <p:cNvSpPr txBox="1">
            <a:spLocks noChangeArrowheads="1"/>
          </p:cNvSpPr>
          <p:nvPr/>
        </p:nvSpPr>
        <p:spPr bwMode="auto">
          <a:xfrm>
            <a:off x="2887663" y="3386139"/>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TW" altLang="en-US" sz="1800" b="0">
              <a:latin typeface="標楷體" panose="03000509000000000000" pitchFamily="65" charset="-120"/>
              <a:ea typeface="標楷體" panose="03000509000000000000" pitchFamily="65" charset="-120"/>
            </a:endParaRPr>
          </a:p>
        </p:txBody>
      </p:sp>
      <p:sp>
        <p:nvSpPr>
          <p:cNvPr id="27651" name="內容版面配置區 7">
            <a:extLst>
              <a:ext uri="{FF2B5EF4-FFF2-40B4-BE49-F238E27FC236}">
                <a16:creationId xmlns:a16="http://schemas.microsoft.com/office/drawing/2014/main" xmlns="" id="{00BACE2E-9966-43F2-89CB-C234FBEF71EC}"/>
              </a:ext>
            </a:extLst>
          </p:cNvPr>
          <p:cNvSpPr txBox="1">
            <a:spLocks/>
          </p:cNvSpPr>
          <p:nvPr/>
        </p:nvSpPr>
        <p:spPr bwMode="auto">
          <a:xfrm>
            <a:off x="1015546" y="1304131"/>
            <a:ext cx="1070836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ClrTx/>
              <a:buFontTx/>
              <a:buNone/>
            </a:pP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（一）當事人一方為學生，他方為校長、教師、職員、工友或學生。 </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zh-TW" altLang="en-US" sz="1600" b="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家庭內發生之案件、校外或社會人士均請釐清當事人是否具有前述之身分</a:t>
            </a:r>
            <a:r>
              <a:rPr lang="en-US" altLang="zh-TW" sz="160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0"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（二）雙方當事人不以同一學校為限。</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（三）</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教師</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包含專兼任教師、代理或代課教師、 教官、護理教師、  </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en-US" altLang="zh-TW" b="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體育教練、社團指導老師</a:t>
            </a:r>
            <a:r>
              <a:rPr lang="zh-TW" altLang="zh-TW" b="0" dirty="0">
                <a:latin typeface="微軟正黑體" panose="020B0604030504040204" pitchFamily="34" charset="-120"/>
                <a:ea typeface="微軟正黑體" panose="020B0604030504040204" pitchFamily="34" charset="-120"/>
                <a:cs typeface="Times New Roman" panose="02020603050405020304" pitchFamily="18" charset="0"/>
              </a:rPr>
              <a:t>及其他執行教學、研究或教育實</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en-US" altLang="zh-TW" b="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b="0" dirty="0">
                <a:latin typeface="微軟正黑體" panose="020B0604030504040204" pitchFamily="34" charset="-120"/>
                <a:ea typeface="微軟正黑體" panose="020B0604030504040204" pitchFamily="34" charset="-120"/>
                <a:cs typeface="Times New Roman" panose="02020603050405020304" pitchFamily="18" charset="0"/>
              </a:rPr>
              <a:t>習之人員</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等。</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 typeface="Arial" panose="020B0604020202020204" pitchFamily="34" charset="0"/>
              <a:buNone/>
            </a:pP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（四）</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職員、工友</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係指教師以外，固定或定期執行學校事務之人員</a:t>
            </a:r>
            <a:endParaRPr lang="en-US" altLang="zh-TW" b="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buClrTx/>
              <a:buFontTx/>
              <a:buNone/>
            </a:pP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（五）</a:t>
            </a:r>
            <a:r>
              <a:rPr lang="zh-TW" altLang="zh-TW" b="0" dirty="0">
                <a:latin typeface="微軟正黑體" panose="020B0604030504040204" pitchFamily="34" charset="-120"/>
                <a:ea typeface="微軟正黑體" panose="020B0604030504040204" pitchFamily="34" charset="-120"/>
                <a:cs typeface="Times New Roman" panose="02020603050405020304" pitchFamily="18" charset="0"/>
              </a:rPr>
              <a:t>學生</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係</a:t>
            </a:r>
            <a:r>
              <a:rPr lang="zh-TW" altLang="zh-TW" b="0" dirty="0">
                <a:latin typeface="微軟正黑體" panose="020B0604030504040204" pitchFamily="34" charset="-120"/>
                <a:ea typeface="微軟正黑體" panose="020B0604030504040204" pitchFamily="34" charset="-120"/>
                <a:cs typeface="Times New Roman" panose="02020603050405020304" pitchFamily="18" charset="0"/>
              </a:rPr>
              <a:t>指</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具有學籍</a:t>
            </a:r>
            <a:r>
              <a:rPr lang="zh-TW" altLang="zh-TW" b="0" dirty="0">
                <a:latin typeface="微軟正黑體" panose="020B0604030504040204" pitchFamily="34" charset="-120"/>
                <a:ea typeface="微軟正黑體" panose="020B0604030504040204" pitchFamily="34" charset="-120"/>
                <a:cs typeface="Times New Roman" panose="02020603050405020304" pitchFamily="18" charset="0"/>
              </a:rPr>
              <a:t>、接受進修推廣教育者或交換學生</a:t>
            </a:r>
            <a:r>
              <a:rPr lang="zh-TW" altLang="en-US" b="0" dirty="0">
                <a:latin typeface="微軟正黑體" panose="020B0604030504040204" pitchFamily="34" charset="-120"/>
                <a:ea typeface="微軟正黑體" panose="020B0604030504040204" pitchFamily="34" charset="-120"/>
                <a:cs typeface="Times New Roman" panose="02020603050405020304" pitchFamily="18" charset="0"/>
              </a:rPr>
              <a:t>。</a:t>
            </a:r>
          </a:p>
          <a:p>
            <a:pPr eaLnBrk="1" hangingPunct="1">
              <a:lnSpc>
                <a:spcPct val="120000"/>
              </a:lnSpc>
              <a:buClrTx/>
              <a:buFontTx/>
              <a:buNone/>
            </a:pPr>
            <a:endParaRPr lang="zh-TW" altLang="en-US" b="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標題 5">
            <a:extLst>
              <a:ext uri="{FF2B5EF4-FFF2-40B4-BE49-F238E27FC236}">
                <a16:creationId xmlns:a16="http://schemas.microsoft.com/office/drawing/2014/main" xmlns="" id="{9C308E8E-CC35-4C5C-B73B-6E86E9C590C1}"/>
              </a:ext>
            </a:extLst>
          </p:cNvPr>
          <p:cNvSpPr>
            <a:spLocks noGrp="1"/>
          </p:cNvSpPr>
          <p:nvPr>
            <p:ph type="title" idx="4294967295"/>
          </p:nvPr>
        </p:nvSpPr>
        <p:spPr>
          <a:xfrm>
            <a:off x="1416050" y="-3400"/>
            <a:ext cx="9034236" cy="754514"/>
          </a:xfrm>
        </p:spPr>
        <p:txBody>
          <a:bodyPr/>
          <a:lstStyle/>
          <a:p>
            <a:pPr>
              <a:defRPr/>
            </a:pPr>
            <a:r>
              <a:rPr lang="en-US" altLang="zh-TW" sz="28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t/>
            </a:r>
            <a:br>
              <a:rPr lang="en-US" altLang="zh-TW" sz="28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br>
            <a:r>
              <a:rPr lang="en-US" altLang="zh-TW" sz="28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t/>
            </a:r>
            <a:br>
              <a:rPr lang="en-US" altLang="zh-TW" sz="28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br>
            <a:r>
              <a:rPr lang="zh-TW" altLang="en-US" sz="48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t>校園</a:t>
            </a:r>
            <a:r>
              <a:rPr lang="zh-TW" altLang="en-US" sz="3600" dirty="0">
                <a:solidFill>
                  <a:srgbClr val="C0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Times New Roman" pitchFamily="18" charset="0"/>
              </a:rPr>
              <a:t>性侵害、性騷擾或性霸凌事件定義 </a:t>
            </a:r>
            <a:endParaRPr lang="zh-TW" altLang="en-US" sz="3600" dirty="0">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2">
            <a:hlinkClick r:id="rId3" action="ppaction://hlinksldjump"/>
            <a:extLst>
              <a:ext uri="{FF2B5EF4-FFF2-40B4-BE49-F238E27FC236}">
                <a16:creationId xmlns:a16="http://schemas.microsoft.com/office/drawing/2014/main" xmlns="" id="{FD4728F8-DE6F-4EFE-BFDA-B0815FB8A54F}"/>
              </a:ext>
            </a:extLst>
          </p:cNvPr>
          <p:cNvSpPr>
            <a:spLocks noChangeArrowheads="1"/>
          </p:cNvSpPr>
          <p:nvPr/>
        </p:nvSpPr>
        <p:spPr bwMode="auto">
          <a:xfrm rot="5400000">
            <a:off x="2793012" y="4787035"/>
            <a:ext cx="1768631" cy="1497000"/>
          </a:xfrm>
          <a:prstGeom prst="chevron">
            <a:avLst>
              <a:gd name="adj" fmla="val 26811"/>
            </a:avLst>
          </a:prstGeom>
          <a:solidFill>
            <a:schemeClr val="tx2">
              <a:lumMod val="60000"/>
              <a:lumOff val="40000"/>
            </a:schemeClr>
          </a:solidFill>
          <a:ln w="28575" algn="ctr">
            <a:solidFill>
              <a:schemeClr val="accent1">
                <a:lumMod val="60000"/>
                <a:lumOff val="40000"/>
              </a:schemeClr>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defRPr/>
            </a:pPr>
            <a:endParaRPr lang="zh-TW" altLang="en-US">
              <a:solidFill>
                <a:srgbClr val="000000"/>
              </a:solidFill>
            </a:endParaRPr>
          </a:p>
        </p:txBody>
      </p:sp>
      <p:grpSp>
        <p:nvGrpSpPr>
          <p:cNvPr id="28675" name="Group 3">
            <a:extLst>
              <a:ext uri="{FF2B5EF4-FFF2-40B4-BE49-F238E27FC236}">
                <a16:creationId xmlns:a16="http://schemas.microsoft.com/office/drawing/2014/main" xmlns="" id="{31B1CDAF-4C7B-4A8D-8FAB-D0C7CC9D3239}"/>
              </a:ext>
            </a:extLst>
          </p:cNvPr>
          <p:cNvGrpSpPr>
            <a:grpSpLocks/>
          </p:cNvGrpSpPr>
          <p:nvPr/>
        </p:nvGrpSpPr>
        <p:grpSpPr bwMode="auto">
          <a:xfrm>
            <a:off x="1609725" y="438150"/>
            <a:ext cx="8518525" cy="5845175"/>
            <a:chOff x="384" y="816"/>
            <a:chExt cx="4944" cy="3120"/>
          </a:xfrm>
        </p:grpSpPr>
        <p:grpSp>
          <p:nvGrpSpPr>
            <p:cNvPr id="28681" name="Group 4">
              <a:extLst>
                <a:ext uri="{FF2B5EF4-FFF2-40B4-BE49-F238E27FC236}">
                  <a16:creationId xmlns:a16="http://schemas.microsoft.com/office/drawing/2014/main" xmlns="" id="{C6753A58-BDB3-4F2B-A6A2-2B80E92739C2}"/>
                </a:ext>
              </a:extLst>
            </p:cNvPr>
            <p:cNvGrpSpPr>
              <a:grpSpLocks/>
            </p:cNvGrpSpPr>
            <p:nvPr/>
          </p:nvGrpSpPr>
          <p:grpSpPr bwMode="auto">
            <a:xfrm>
              <a:off x="384" y="816"/>
              <a:ext cx="2400" cy="2606"/>
              <a:chOff x="384" y="816"/>
              <a:chExt cx="2400" cy="2606"/>
            </a:xfrm>
          </p:grpSpPr>
          <p:sp>
            <p:nvSpPr>
              <p:cNvPr id="28685" name="AutoShape 5">
                <a:extLst>
                  <a:ext uri="{FF2B5EF4-FFF2-40B4-BE49-F238E27FC236}">
                    <a16:creationId xmlns:a16="http://schemas.microsoft.com/office/drawing/2014/main" xmlns="" id="{EB01ED06-3015-4DEE-BE7E-608EB11197C3}"/>
                  </a:ext>
                </a:extLst>
              </p:cNvPr>
              <p:cNvSpPr>
                <a:spLocks noChangeArrowheads="1"/>
              </p:cNvSpPr>
              <p:nvPr/>
            </p:nvSpPr>
            <p:spPr bwMode="auto">
              <a:xfrm>
                <a:off x="384" y="1008"/>
                <a:ext cx="2400" cy="2414"/>
              </a:xfrm>
              <a:prstGeom prst="roundRect">
                <a:avLst>
                  <a:gd name="adj" fmla="val 7542"/>
                </a:avLst>
              </a:prstGeom>
              <a:solidFill>
                <a:srgbClr val="88B8B7"/>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屬性別平教育法事件</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生對生</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師對生</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生對師</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職員工對生</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生對職員工</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ja-JP" altLang="en-US" sz="3200" b="0">
                  <a:solidFill>
                    <a:srgbClr val="000000"/>
                  </a:solidFill>
                  <a:latin typeface="Arial" panose="020B0604020202020204" pitchFamily="34" charset="0"/>
                  <a:ea typeface="標楷體" panose="03000509000000000000" pitchFamily="65" charset="-120"/>
                </a:endParaRPr>
              </a:p>
            </p:txBody>
          </p:sp>
          <p:sp>
            <p:nvSpPr>
              <p:cNvPr id="28686" name="AutoShape 6">
                <a:extLst>
                  <a:ext uri="{FF2B5EF4-FFF2-40B4-BE49-F238E27FC236}">
                    <a16:creationId xmlns:a16="http://schemas.microsoft.com/office/drawing/2014/main" xmlns="" id="{17AEFBE5-D486-46A8-81C5-71C51636E638}"/>
                  </a:ext>
                </a:extLst>
              </p:cNvPr>
              <p:cNvSpPr>
                <a:spLocks noChangeArrowheads="1"/>
              </p:cNvSpPr>
              <p:nvPr/>
            </p:nvSpPr>
            <p:spPr bwMode="auto">
              <a:xfrm>
                <a:off x="720" y="816"/>
                <a:ext cx="1728" cy="384"/>
              </a:xfrm>
              <a:prstGeom prst="roundRect">
                <a:avLst>
                  <a:gd name="adj" fmla="val 16667"/>
                </a:avLst>
              </a:prstGeom>
              <a:solidFill>
                <a:srgbClr val="3C6463"/>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4000" b="0">
                    <a:solidFill>
                      <a:srgbClr val="FFFFFF"/>
                    </a:solidFill>
                    <a:latin typeface="Arial" panose="020B0604020202020204" pitchFamily="34" charset="0"/>
                    <a:ea typeface="標楷體" panose="03000509000000000000" pitchFamily="65" charset="-120"/>
                  </a:rPr>
                  <a:t>列管中</a:t>
                </a:r>
                <a:endParaRPr kumimoji="1" lang="en-US" altLang="ja-JP" sz="4000" b="0">
                  <a:solidFill>
                    <a:srgbClr val="FFFFFF"/>
                  </a:solidFill>
                  <a:latin typeface="Arial" panose="020B0604020202020204" pitchFamily="34" charset="0"/>
                  <a:ea typeface="標楷體" panose="03000509000000000000" pitchFamily="65" charset="-120"/>
                </a:endParaRPr>
              </a:p>
            </p:txBody>
          </p:sp>
        </p:grpSp>
        <p:grpSp>
          <p:nvGrpSpPr>
            <p:cNvPr id="28682" name="Group 7">
              <a:extLst>
                <a:ext uri="{FF2B5EF4-FFF2-40B4-BE49-F238E27FC236}">
                  <a16:creationId xmlns:a16="http://schemas.microsoft.com/office/drawing/2014/main" xmlns="" id="{ACD35B20-A925-4929-A823-4E1FA0BDEAE2}"/>
                </a:ext>
              </a:extLst>
            </p:cNvPr>
            <p:cNvGrpSpPr>
              <a:grpSpLocks/>
            </p:cNvGrpSpPr>
            <p:nvPr/>
          </p:nvGrpSpPr>
          <p:grpSpPr bwMode="auto">
            <a:xfrm>
              <a:off x="2928" y="816"/>
              <a:ext cx="2400" cy="3120"/>
              <a:chOff x="2928" y="816"/>
              <a:chExt cx="2400" cy="3120"/>
            </a:xfrm>
          </p:grpSpPr>
          <p:sp>
            <p:nvSpPr>
              <p:cNvPr id="28683" name="AutoShape 8">
                <a:extLst>
                  <a:ext uri="{FF2B5EF4-FFF2-40B4-BE49-F238E27FC236}">
                    <a16:creationId xmlns:a16="http://schemas.microsoft.com/office/drawing/2014/main" xmlns="" id="{C96CF025-F54D-4414-8ECA-F5C71F635CB3}"/>
                  </a:ext>
                </a:extLst>
              </p:cNvPr>
              <p:cNvSpPr>
                <a:spLocks noChangeArrowheads="1"/>
              </p:cNvSpPr>
              <p:nvPr/>
            </p:nvSpPr>
            <p:spPr bwMode="auto">
              <a:xfrm>
                <a:off x="2928" y="1008"/>
                <a:ext cx="2400" cy="2928"/>
              </a:xfrm>
              <a:prstGeom prst="roundRect">
                <a:avLst>
                  <a:gd name="adj" fmla="val 6917"/>
                </a:avLst>
              </a:prstGeom>
              <a:solidFill>
                <a:srgbClr val="88B8B7"/>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endParaRPr kumimoji="1" lang="en-US" altLang="zh-TW" sz="2400">
                  <a:solidFill>
                    <a:srgbClr val="FF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zh-TW" sz="2400">
                  <a:solidFill>
                    <a:srgbClr val="FF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zh-TW" sz="2400">
                  <a:solidFill>
                    <a:srgbClr val="FF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a:solidFill>
                      <a:srgbClr val="FF0000"/>
                    </a:solidFill>
                    <a:latin typeface="Arial" panose="020B0604020202020204" pitchFamily="34" charset="0"/>
                    <a:ea typeface="標楷體" panose="03000509000000000000" pitchFamily="65" charset="-120"/>
                  </a:rPr>
                  <a:t>非</a:t>
                </a:r>
                <a:r>
                  <a:rPr kumimoji="1" lang="zh-TW" altLang="en-US" sz="2400" b="0">
                    <a:solidFill>
                      <a:srgbClr val="000000"/>
                    </a:solidFill>
                    <a:latin typeface="Arial" panose="020B0604020202020204" pitchFamily="34" charset="0"/>
                    <a:ea typeface="標楷體" panose="03000509000000000000" pitchFamily="65" charset="-120"/>
                  </a:rPr>
                  <a:t>屬性別平等教育法事件</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不詳</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親友對生</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家長對生</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陌生人對生</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社區人士對生</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師對師</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師對職員工</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職員工對師</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職員工對職員工</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一方或雙方為幼兒園學童</a:t>
                </a: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2000" b="0">
                    <a:solidFill>
                      <a:srgbClr val="000000"/>
                    </a:solidFill>
                    <a:latin typeface="Arial" panose="020B0604020202020204" pitchFamily="34" charset="0"/>
                    <a:ea typeface="標楷體" panose="03000509000000000000" pitchFamily="65" charset="-120"/>
                  </a:rPr>
                  <a:t>生對不具有教職員工身分者</a:t>
                </a:r>
                <a:endParaRPr kumimoji="1" lang="en-US" altLang="zh-TW" sz="20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zh-TW"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ja-JP" altLang="en-US" sz="2400" b="0">
                  <a:solidFill>
                    <a:srgbClr val="000000"/>
                  </a:solidFill>
                  <a:latin typeface="Arial" panose="020B0604020202020204" pitchFamily="34" charset="0"/>
                  <a:ea typeface="標楷體" panose="03000509000000000000" pitchFamily="65" charset="-120"/>
                </a:endParaRPr>
              </a:p>
            </p:txBody>
          </p:sp>
          <p:sp>
            <p:nvSpPr>
              <p:cNvPr id="28684" name="AutoShape 9">
                <a:extLst>
                  <a:ext uri="{FF2B5EF4-FFF2-40B4-BE49-F238E27FC236}">
                    <a16:creationId xmlns:a16="http://schemas.microsoft.com/office/drawing/2014/main" xmlns="" id="{F9B4476B-C1FB-49CA-A376-C9A821B8061B}"/>
                  </a:ext>
                </a:extLst>
              </p:cNvPr>
              <p:cNvSpPr>
                <a:spLocks noChangeArrowheads="1"/>
              </p:cNvSpPr>
              <p:nvPr/>
            </p:nvSpPr>
            <p:spPr bwMode="auto">
              <a:xfrm>
                <a:off x="3264" y="816"/>
                <a:ext cx="1728" cy="384"/>
              </a:xfrm>
              <a:prstGeom prst="roundRect">
                <a:avLst>
                  <a:gd name="adj" fmla="val 16667"/>
                </a:avLst>
              </a:prstGeom>
              <a:solidFill>
                <a:srgbClr val="3C6463"/>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4000" b="0">
                    <a:solidFill>
                      <a:srgbClr val="FFFFFF"/>
                    </a:solidFill>
                    <a:latin typeface="Arial" panose="020B0604020202020204" pitchFamily="34" charset="0"/>
                    <a:ea typeface="標楷體" panose="03000509000000000000" pitchFamily="65" charset="-120"/>
                  </a:rPr>
                  <a:t>可續報</a:t>
                </a:r>
                <a:endParaRPr kumimoji="1" lang="en-US" altLang="ja-JP" sz="4000" b="0">
                  <a:solidFill>
                    <a:srgbClr val="FFFFFF"/>
                  </a:solidFill>
                  <a:latin typeface="Arial" panose="020B0604020202020204" pitchFamily="34" charset="0"/>
                  <a:ea typeface="標楷體" panose="03000509000000000000" pitchFamily="65" charset="-120"/>
                </a:endParaRPr>
              </a:p>
            </p:txBody>
          </p:sp>
        </p:grpSp>
      </p:grpSp>
      <p:sp>
        <p:nvSpPr>
          <p:cNvPr id="15" name="L-圖案 14">
            <a:extLst>
              <a:ext uri="{FF2B5EF4-FFF2-40B4-BE49-F238E27FC236}">
                <a16:creationId xmlns:a16="http://schemas.microsoft.com/office/drawing/2014/main" xmlns="" id="{6EAE48E4-A725-4985-98FD-DEF832E32CDF}"/>
              </a:ext>
            </a:extLst>
          </p:cNvPr>
          <p:cNvSpPr/>
          <p:nvPr/>
        </p:nvSpPr>
        <p:spPr>
          <a:xfrm rot="19190857">
            <a:off x="4625986" y="1881788"/>
            <a:ext cx="392434" cy="214648"/>
          </a:xfrm>
          <a:prstGeom prst="corner">
            <a:avLst/>
          </a:prstGeom>
          <a:solidFill>
            <a:srgbClr val="FFFF00"/>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6" name="L-圖案 15">
            <a:extLst>
              <a:ext uri="{FF2B5EF4-FFF2-40B4-BE49-F238E27FC236}">
                <a16:creationId xmlns:a16="http://schemas.microsoft.com/office/drawing/2014/main" xmlns="" id="{C30F4E9E-E9F0-466B-B6ED-3A4D9AFD1DC0}"/>
              </a:ext>
            </a:extLst>
          </p:cNvPr>
          <p:cNvSpPr/>
          <p:nvPr/>
        </p:nvSpPr>
        <p:spPr>
          <a:xfrm rot="19190857">
            <a:off x="4675291" y="2311968"/>
            <a:ext cx="390742" cy="214649"/>
          </a:xfrm>
          <a:prstGeom prst="corner">
            <a:avLst/>
          </a:prstGeom>
          <a:solidFill>
            <a:srgbClr val="FFFF00"/>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7" name="L-圖案 16">
            <a:extLst>
              <a:ext uri="{FF2B5EF4-FFF2-40B4-BE49-F238E27FC236}">
                <a16:creationId xmlns:a16="http://schemas.microsoft.com/office/drawing/2014/main" xmlns="" id="{3BBF6B5B-359F-4B6C-85F3-9772D2CAE3DA}"/>
              </a:ext>
            </a:extLst>
          </p:cNvPr>
          <p:cNvSpPr/>
          <p:nvPr/>
        </p:nvSpPr>
        <p:spPr>
          <a:xfrm rot="19190857">
            <a:off x="4760984" y="2731266"/>
            <a:ext cx="392434" cy="212874"/>
          </a:xfrm>
          <a:prstGeom prst="corner">
            <a:avLst/>
          </a:prstGeom>
          <a:solidFill>
            <a:srgbClr val="FFFF00"/>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8" name="L-圖案 17">
            <a:extLst>
              <a:ext uri="{FF2B5EF4-FFF2-40B4-BE49-F238E27FC236}">
                <a16:creationId xmlns:a16="http://schemas.microsoft.com/office/drawing/2014/main" xmlns="" id="{71F77DA2-BDF8-423B-9E89-6A3E013971CB}"/>
              </a:ext>
            </a:extLst>
          </p:cNvPr>
          <p:cNvSpPr/>
          <p:nvPr/>
        </p:nvSpPr>
        <p:spPr>
          <a:xfrm rot="19190857">
            <a:off x="5029271" y="3291653"/>
            <a:ext cx="392434" cy="212874"/>
          </a:xfrm>
          <a:prstGeom prst="corner">
            <a:avLst/>
          </a:prstGeom>
          <a:solidFill>
            <a:srgbClr val="FFFF00"/>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9" name="L-圖案 18">
            <a:extLst>
              <a:ext uri="{FF2B5EF4-FFF2-40B4-BE49-F238E27FC236}">
                <a16:creationId xmlns:a16="http://schemas.microsoft.com/office/drawing/2014/main" xmlns="" id="{E7C28EC9-BA4F-47B7-935E-4466E6A8BA18}"/>
              </a:ext>
            </a:extLst>
          </p:cNvPr>
          <p:cNvSpPr/>
          <p:nvPr/>
        </p:nvSpPr>
        <p:spPr>
          <a:xfrm rot="19190857">
            <a:off x="5029211" y="3756628"/>
            <a:ext cx="392434" cy="214648"/>
          </a:xfrm>
          <a:prstGeom prst="corner">
            <a:avLst/>
          </a:prstGeom>
          <a:solidFill>
            <a:srgbClr val="FFFF00"/>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335324"/>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pic>
        <p:nvPicPr>
          <p:cNvPr id="3" name="圖片 2">
            <a:extLst>
              <a:ext uri="{FF2B5EF4-FFF2-40B4-BE49-F238E27FC236}">
                <a16:creationId xmlns:a16="http://schemas.microsoft.com/office/drawing/2014/main" xmlns="" id="{C9217588-C0AC-42FA-BA1D-1F4BC6F80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79" y="763231"/>
            <a:ext cx="7908898" cy="6009044"/>
          </a:xfrm>
          <a:prstGeom prst="rect">
            <a:avLst/>
          </a:prstGeom>
        </p:spPr>
      </p:pic>
      <p:sp>
        <p:nvSpPr>
          <p:cNvPr id="17" name="文字方塊 16">
            <a:extLst>
              <a:ext uri="{FF2B5EF4-FFF2-40B4-BE49-F238E27FC236}">
                <a16:creationId xmlns:a16="http://schemas.microsoft.com/office/drawing/2014/main" xmlns="" id="{04B9434F-F68B-4632-8615-091C624DB3C4}"/>
              </a:ext>
            </a:extLst>
          </p:cNvPr>
          <p:cNvSpPr txBox="1"/>
          <p:nvPr/>
        </p:nvSpPr>
        <p:spPr>
          <a:xfrm>
            <a:off x="1848616" y="301565"/>
            <a:ext cx="6096000" cy="461665"/>
          </a:xfrm>
          <a:prstGeom prst="rect">
            <a:avLst/>
          </a:prstGeom>
          <a:noFill/>
        </p:spPr>
        <p:txBody>
          <a:bodyPr wrap="square">
            <a:spAutoFit/>
          </a:bodyPr>
          <a:lstStyle/>
          <a:p>
            <a:r>
              <a:rPr lang="zh-TW" altLang="en-US" sz="2400" b="1" i="0" dirty="0">
                <a:solidFill>
                  <a:srgbClr val="7030A0"/>
                </a:solidFill>
                <a:effectLst/>
                <a:latin typeface="微軟正黑體" panose="020B0604030504040204" pitchFamily="34" charset="-120"/>
                <a:ea typeface="微軟正黑體" panose="020B0604030504040204" pitchFamily="34" charset="-120"/>
              </a:rPr>
              <a:t>校園安全及災害事件通報作業要點修正規定</a:t>
            </a:r>
            <a:endParaRPr lang="zh-TW" altLang="en-US" sz="2400" dirty="0">
              <a:solidFill>
                <a:srgbClr val="7030A0"/>
              </a:solidFill>
            </a:endParaRPr>
          </a:p>
        </p:txBody>
      </p:sp>
    </p:spTree>
    <p:extLst>
      <p:ext uri="{BB962C8B-B14F-4D97-AF65-F5344CB8AC3E}">
        <p14:creationId xmlns:p14="http://schemas.microsoft.com/office/powerpoint/2010/main" val="13824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2129444" y="277040"/>
            <a:ext cx="2646878" cy="830997"/>
          </a:xfrm>
          <a:prstGeom prst="rect">
            <a:avLst/>
          </a:prstGeom>
          <a:noFill/>
        </p:spPr>
        <p:txBody>
          <a:bodyPr wrap="none" lIns="91440" tIns="45720" rIns="91440" bIns="45720">
            <a:spAutoFit/>
          </a:bodyPr>
          <a:lstStyle/>
          <a:p>
            <a:pPr algn="ctr"/>
            <a:r>
              <a:rPr lang="zh-TW" altLang="en-US" sz="4800" b="1" dirty="0">
                <a:solidFill>
                  <a:srgbClr val="7030A0"/>
                </a:solidFill>
                <a:latin typeface="微軟正黑體" panose="020B0604030504040204" pitchFamily="34" charset="-120"/>
                <a:ea typeface="微軟正黑體" panose="020B0604030504040204" pitchFamily="34" charset="-120"/>
                <a:sym typeface="Calibri" pitchFamily="34" charset="0"/>
              </a:rPr>
              <a:t>壹、通報</a:t>
            </a:r>
            <a:endPar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1500182" y="1176301"/>
            <a:ext cx="9924466" cy="1015663"/>
          </a:xfrm>
          <a:prstGeom prst="rect">
            <a:avLst/>
          </a:prstGeom>
          <a:noFill/>
          <a:ln w="9525">
            <a:noFill/>
            <a:miter lim="800000"/>
            <a:headEnd/>
            <a:tailEnd/>
          </a:ln>
        </p:spPr>
        <p:txBody>
          <a:bodyPr wrap="square">
            <a:spAutoFit/>
          </a:bodyPr>
          <a:lstStyle/>
          <a:p>
            <a:pPr marL="857250" indent="-857250" eaLnBrk="1" hangingPunct="1">
              <a:spcBef>
                <a:spcPts val="1800"/>
              </a:spcBef>
              <a:buSzPct val="100000"/>
              <a:buFont typeface="Wingdings" panose="05000000000000000000" pitchFamily="2" charset="2"/>
              <a:buChar char="Ø"/>
              <a:defRPr/>
            </a:pPr>
            <a:r>
              <a:rPr kumimoji="0" lang="zh-TW" altLang="en-US" sz="6000" b="1" dirty="0">
                <a:solidFill>
                  <a:srgbClr val="0070C0"/>
                </a:solidFill>
                <a:latin typeface="微軟正黑體" panose="020B0604030504040204" pitchFamily="34" charset="-120"/>
                <a:ea typeface="微軟正黑體" panose="020B0604030504040204" pitchFamily="34" charset="-120"/>
                <a:sym typeface="Calibri" pitchFamily="34" charset="0"/>
              </a:rPr>
              <a:t>知悉</a:t>
            </a:r>
            <a:r>
              <a:rPr kumimoji="0"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 疑似 </a:t>
            </a:r>
            <a:r>
              <a:rPr kumimoji="0" lang="en-US" altLang="zh-TW" sz="6000" b="1" dirty="0">
                <a:solidFill>
                  <a:srgbClr val="FF0000"/>
                </a:solidFill>
                <a:latin typeface="微軟正黑體" panose="020B0604030504040204" pitchFamily="34" charset="-120"/>
                <a:ea typeface="微軟正黑體" panose="020B0604030504040204" pitchFamily="34" charset="-120"/>
                <a:sym typeface="Calibri" pitchFamily="34" charset="0"/>
              </a:rPr>
              <a:t>24</a:t>
            </a:r>
            <a:r>
              <a:rPr kumimoji="0"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小時 </a:t>
            </a:r>
            <a:r>
              <a:rPr kumimoji="0" lang="zh-TW" altLang="en-US" sz="6000" b="1" dirty="0">
                <a:solidFill>
                  <a:srgbClr val="0070C0"/>
                </a:solidFill>
                <a:latin typeface="微軟正黑體" panose="020B0604030504040204" pitchFamily="34" charset="-120"/>
                <a:ea typeface="微軟正黑體" panose="020B0604030504040204" pitchFamily="34" charset="-120"/>
                <a:sym typeface="Calibri" pitchFamily="34" charset="0"/>
              </a:rPr>
              <a:t>通報</a:t>
            </a:r>
            <a:endParaRPr kumimoji="0" lang="en-US" altLang="zh-TW" sz="4000" b="1" dirty="0">
              <a:solidFill>
                <a:srgbClr val="0070C0"/>
              </a:solidFill>
              <a:latin typeface="微軟正黑體" panose="020B0604030504040204" pitchFamily="34" charset="-120"/>
              <a:ea typeface="微軟正黑體" panose="020B0604030504040204" pitchFamily="34" charset="-120"/>
              <a:sym typeface="Calibri" pitchFamily="34" charset="0"/>
            </a:endParaRPr>
          </a:p>
        </p:txBody>
      </p:sp>
      <p:sp>
        <p:nvSpPr>
          <p:cNvPr id="2" name="TextBox 7">
            <a:extLst>
              <a:ext uri="{FF2B5EF4-FFF2-40B4-BE49-F238E27FC236}">
                <a16:creationId xmlns:a16="http://schemas.microsoft.com/office/drawing/2014/main" xmlns="" id="{81F1A04A-09A7-4593-B17F-F8556DBF8151}"/>
              </a:ext>
            </a:extLst>
          </p:cNvPr>
          <p:cNvSpPr txBox="1">
            <a:spLocks noChangeArrowheads="1"/>
          </p:cNvSpPr>
          <p:nvPr/>
        </p:nvSpPr>
        <p:spPr bwMode="auto">
          <a:xfrm flipH="1">
            <a:off x="1499961" y="2326386"/>
            <a:ext cx="9924466" cy="1107996"/>
          </a:xfrm>
          <a:prstGeom prst="rect">
            <a:avLst/>
          </a:prstGeom>
          <a:noFill/>
          <a:ln w="9525">
            <a:noFill/>
            <a:miter lim="800000"/>
            <a:headEnd/>
            <a:tailEnd/>
          </a:ln>
        </p:spPr>
        <p:txBody>
          <a:bodyPr wrap="square">
            <a:spAutoFit/>
          </a:bodyPr>
          <a:lstStyle/>
          <a:p>
            <a:pPr marL="857250" indent="-857250" eaLnBrk="1" hangingPunct="1">
              <a:spcBef>
                <a:spcPts val="1800"/>
              </a:spcBef>
              <a:buSzPct val="100000"/>
              <a:buFont typeface="Wingdings" panose="05000000000000000000" pitchFamily="2" charset="2"/>
              <a:buChar char="Ø"/>
              <a:defRPr/>
            </a:pPr>
            <a:r>
              <a:rPr kumimoji="0" lang="zh-TW" altLang="en-US" sz="6600" b="1" dirty="0">
                <a:solidFill>
                  <a:srgbClr val="FF0000"/>
                </a:solidFill>
                <a:latin typeface="微軟正黑體" panose="020B0604030504040204" pitchFamily="34" charset="-120"/>
                <a:ea typeface="微軟正黑體" panose="020B0604030504040204" pitchFamily="34" charset="-120"/>
                <a:sym typeface="Calibri" pitchFamily="34" charset="0"/>
              </a:rPr>
              <a:t>告知</a:t>
            </a:r>
            <a:r>
              <a:rPr kumimoji="0" lang="zh-TW" altLang="en-US" sz="4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單</a:t>
            </a:r>
            <a:r>
              <a:rPr kumimoji="0" lang="en-US" altLang="zh-TW" sz="4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VS</a:t>
            </a:r>
            <a:r>
              <a:rPr kumimoji="0" lang="zh-TW" altLang="en-US" sz="6600" b="1" dirty="0">
                <a:solidFill>
                  <a:srgbClr val="FF0000"/>
                </a:solidFill>
                <a:latin typeface="微軟正黑體" panose="020B0604030504040204" pitchFamily="34" charset="-120"/>
                <a:ea typeface="微軟正黑體" panose="020B0604030504040204" pitchFamily="34" charset="-120"/>
                <a:sym typeface="Calibri" pitchFamily="34" charset="0"/>
              </a:rPr>
              <a:t>檢舉</a:t>
            </a:r>
            <a:r>
              <a:rPr kumimoji="0" lang="zh-TW" altLang="en-US" sz="4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單 一樣嗎？</a:t>
            </a:r>
            <a:endParaRPr kumimoji="0" lang="en-US" altLang="zh-TW" sz="4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3" name="TextBox 7">
            <a:extLst>
              <a:ext uri="{FF2B5EF4-FFF2-40B4-BE49-F238E27FC236}">
                <a16:creationId xmlns:a16="http://schemas.microsoft.com/office/drawing/2014/main" xmlns="" id="{CF11FE9D-7396-4B0F-8DE7-9720575B2371}"/>
              </a:ext>
            </a:extLst>
          </p:cNvPr>
          <p:cNvSpPr txBox="1">
            <a:spLocks noChangeArrowheads="1"/>
          </p:cNvSpPr>
          <p:nvPr/>
        </p:nvSpPr>
        <p:spPr bwMode="auto">
          <a:xfrm flipH="1">
            <a:off x="1499961" y="3633496"/>
            <a:ext cx="9924466" cy="1015663"/>
          </a:xfrm>
          <a:prstGeom prst="rect">
            <a:avLst/>
          </a:prstGeom>
          <a:noFill/>
          <a:ln w="9525">
            <a:noFill/>
            <a:miter lim="800000"/>
            <a:headEnd/>
            <a:tailEnd/>
          </a:ln>
        </p:spPr>
        <p:txBody>
          <a:bodyPr wrap="square">
            <a:spAutoFit/>
          </a:bodyPr>
          <a:lstStyle/>
          <a:p>
            <a:pPr marL="857250" indent="-857250" eaLnBrk="1" hangingPunct="1">
              <a:spcBef>
                <a:spcPts val="1800"/>
              </a:spcBef>
              <a:buSzPct val="100000"/>
              <a:buFont typeface="Wingdings" panose="05000000000000000000" pitchFamily="2" charset="2"/>
              <a:buChar char="Ø"/>
              <a:defRPr/>
            </a:pPr>
            <a:r>
              <a:rPr kumimoji="0" lang="en-US" altLang="zh-TW" sz="6000" b="1" dirty="0">
                <a:solidFill>
                  <a:srgbClr val="0070C0"/>
                </a:solidFill>
                <a:latin typeface="微軟正黑體" panose="020B0604030504040204" pitchFamily="34" charset="-120"/>
                <a:ea typeface="微軟正黑體" panose="020B0604030504040204" pitchFamily="34" charset="-120"/>
                <a:sym typeface="Calibri" pitchFamily="34" charset="0"/>
              </a:rPr>
              <a:t>24</a:t>
            </a:r>
            <a:r>
              <a:rPr kumimoji="0" lang="zh-TW" altLang="en-US" sz="6000" b="1" dirty="0">
                <a:solidFill>
                  <a:srgbClr val="0070C0"/>
                </a:solidFill>
                <a:latin typeface="微軟正黑體" panose="020B0604030504040204" pitchFamily="34" charset="-120"/>
                <a:ea typeface="微軟正黑體" panose="020B0604030504040204" pitchFamily="34" charset="-120"/>
                <a:sym typeface="Calibri" pitchFamily="34" charset="0"/>
              </a:rPr>
              <a:t>小時如何算？</a:t>
            </a:r>
            <a:endParaRPr kumimoji="0" lang="en-US" altLang="zh-TW" sz="6000" b="1" dirty="0">
              <a:solidFill>
                <a:srgbClr val="0070C0"/>
              </a:solidFill>
              <a:latin typeface="微軟正黑體" panose="020B0604030504040204" pitchFamily="34" charset="-120"/>
              <a:ea typeface="微軟正黑體" panose="020B0604030504040204" pitchFamily="34" charset="-120"/>
              <a:sym typeface="Calibri" pitchFamily="34" charset="0"/>
            </a:endParaRPr>
          </a:p>
        </p:txBody>
      </p:sp>
      <p:sp>
        <p:nvSpPr>
          <p:cNvPr id="4" name="TextBox 7">
            <a:extLst>
              <a:ext uri="{FF2B5EF4-FFF2-40B4-BE49-F238E27FC236}">
                <a16:creationId xmlns:a16="http://schemas.microsoft.com/office/drawing/2014/main" xmlns="" id="{01A500EF-766A-4F08-A457-FDB618543C1D}"/>
              </a:ext>
            </a:extLst>
          </p:cNvPr>
          <p:cNvSpPr txBox="1">
            <a:spLocks noChangeArrowheads="1"/>
          </p:cNvSpPr>
          <p:nvPr/>
        </p:nvSpPr>
        <p:spPr bwMode="auto">
          <a:xfrm flipH="1">
            <a:off x="821781" y="4767149"/>
            <a:ext cx="10876966" cy="1015663"/>
          </a:xfrm>
          <a:prstGeom prst="rect">
            <a:avLst/>
          </a:prstGeom>
          <a:noFill/>
          <a:ln w="9525">
            <a:noFill/>
            <a:miter lim="800000"/>
            <a:headEnd/>
            <a:tailEnd/>
          </a:ln>
        </p:spPr>
        <p:txBody>
          <a:bodyPr wrap="square">
            <a:spAutoFit/>
          </a:bodyPr>
          <a:lstStyle/>
          <a:p>
            <a:pPr marL="857250" indent="-857250" algn="ctr" eaLnBrk="1" hangingPunct="1">
              <a:spcBef>
                <a:spcPts val="1800"/>
              </a:spcBef>
              <a:buSzPct val="100000"/>
              <a:buFont typeface="Wingdings" panose="05000000000000000000" pitchFamily="2" charset="2"/>
              <a:buChar char="Ø"/>
              <a:defRPr/>
            </a:pPr>
            <a:r>
              <a:rPr kumimoji="0"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行為人不詳，要通報嗎？</a:t>
            </a:r>
            <a:endParaRPr kumimoji="0" lang="en-US" altLang="zh-TW" sz="6000" b="1" dirty="0">
              <a:solidFill>
                <a:srgbClr val="FF0000"/>
              </a:solidFill>
              <a:latin typeface="微軟正黑體" panose="020B0604030504040204" pitchFamily="34" charset="-120"/>
              <a:ea typeface="微軟正黑體" panose="020B0604030504040204" pitchFamily="34" charset="-120"/>
              <a:sym typeface="Calibri" pitchFamily="34" charset="0"/>
            </a:endParaRPr>
          </a:p>
        </p:txBody>
      </p:sp>
      <p:sp>
        <p:nvSpPr>
          <p:cNvPr id="5" name="TextBox 7">
            <a:extLst>
              <a:ext uri="{FF2B5EF4-FFF2-40B4-BE49-F238E27FC236}">
                <a16:creationId xmlns:a16="http://schemas.microsoft.com/office/drawing/2014/main" xmlns="" id="{A2271903-80BA-4D98-8AF9-7BCC99E97322}"/>
              </a:ext>
            </a:extLst>
          </p:cNvPr>
          <p:cNvSpPr txBox="1">
            <a:spLocks noChangeArrowheads="1"/>
          </p:cNvSpPr>
          <p:nvPr/>
        </p:nvSpPr>
        <p:spPr bwMode="auto">
          <a:xfrm flipH="1">
            <a:off x="1499961" y="5890661"/>
            <a:ext cx="10876966" cy="1015663"/>
          </a:xfrm>
          <a:prstGeom prst="rect">
            <a:avLst/>
          </a:prstGeom>
          <a:noFill/>
          <a:ln w="9525">
            <a:noFill/>
            <a:miter lim="800000"/>
            <a:headEnd/>
            <a:tailEnd/>
          </a:ln>
        </p:spPr>
        <p:txBody>
          <a:bodyPr wrap="square">
            <a:spAutoFit/>
          </a:bodyPr>
          <a:lstStyle/>
          <a:p>
            <a:pPr marL="857250" indent="-857250" eaLnBrk="1" hangingPunct="1">
              <a:spcBef>
                <a:spcPts val="1800"/>
              </a:spcBef>
              <a:buSzPct val="100000"/>
              <a:buFont typeface="Wingdings" panose="05000000000000000000" pitchFamily="2" charset="2"/>
              <a:buChar char="Ø"/>
              <a:defRPr/>
            </a:pPr>
            <a:r>
              <a:rPr kumimoji="0" lang="zh-TW" altLang="en-US" sz="6000" b="1" dirty="0">
                <a:solidFill>
                  <a:srgbClr val="0070C0"/>
                </a:solidFill>
                <a:latin typeface="微軟正黑體" panose="020B0604030504040204" pitchFamily="34" charset="-120"/>
                <a:ea typeface="微軟正黑體" panose="020B0604030504040204" pitchFamily="34" charset="-120"/>
                <a:sym typeface="Calibri" pitchFamily="34" charset="0"/>
              </a:rPr>
              <a:t>不須經當事人同意。</a:t>
            </a:r>
            <a:r>
              <a:rPr kumimoji="0" lang="en-US" altLang="zh-TW" sz="1600" b="1" dirty="0">
                <a:solidFill>
                  <a:srgbClr val="0070C0"/>
                </a:solidFill>
                <a:latin typeface="微軟正黑體" panose="020B0604030504040204" pitchFamily="34" charset="-120"/>
                <a:ea typeface="微軟正黑體" panose="020B0604030504040204" pitchFamily="34" charset="-120"/>
                <a:sym typeface="Calibri" pitchFamily="34" charset="0"/>
              </a:rPr>
              <a:t>(</a:t>
            </a:r>
            <a:r>
              <a:rPr kumimoji="0" lang="zh-TW" altLang="en-US" sz="1600" b="1" dirty="0">
                <a:solidFill>
                  <a:srgbClr val="0070C0"/>
                </a:solidFill>
                <a:latin typeface="微軟正黑體" panose="020B0604030504040204" pitchFamily="34" charset="-120"/>
                <a:ea typeface="微軟正黑體" panose="020B0604030504040204" pitchFamily="34" charset="-120"/>
                <a:sym typeface="Calibri" pitchFamily="34" charset="0"/>
              </a:rPr>
              <a:t>社政系統備註說明</a:t>
            </a:r>
            <a:r>
              <a:rPr kumimoji="0" lang="en-US" altLang="zh-TW" sz="1600" b="1" dirty="0">
                <a:solidFill>
                  <a:srgbClr val="0070C0"/>
                </a:solidFill>
                <a:latin typeface="微軟正黑體" panose="020B0604030504040204" pitchFamily="34" charset="-120"/>
                <a:ea typeface="微軟正黑體" panose="020B0604030504040204" pitchFamily="34" charset="-120"/>
                <a:sym typeface="Calibri" pitchFamily="34" charset="0"/>
              </a:rPr>
              <a:t>-</a:t>
            </a:r>
            <a:r>
              <a:rPr kumimoji="0" lang="zh-TW" altLang="en-US" sz="1600" b="1" dirty="0">
                <a:solidFill>
                  <a:srgbClr val="0070C0"/>
                </a:solidFill>
                <a:latin typeface="微軟正黑體" panose="020B0604030504040204" pitchFamily="34" charset="-120"/>
                <a:ea typeface="微軟正黑體" panose="020B0604030504040204" pitchFamily="34" charset="-120"/>
                <a:sym typeface="Calibri" pitchFamily="34" charset="0"/>
              </a:rPr>
              <a:t>輔導人員</a:t>
            </a:r>
            <a:r>
              <a:rPr kumimoji="0" lang="en-US" altLang="zh-TW" sz="1600" b="1" dirty="0">
                <a:solidFill>
                  <a:srgbClr val="0070C0"/>
                </a:solidFill>
                <a:latin typeface="微軟正黑體" panose="020B0604030504040204" pitchFamily="34" charset="-120"/>
                <a:ea typeface="微軟正黑體" panose="020B0604030504040204" pitchFamily="34" charset="-120"/>
                <a:sym typeface="Calibri" pitchFamily="34" charset="0"/>
              </a:rPr>
              <a:t>)</a:t>
            </a:r>
            <a:endParaRPr kumimoji="0" lang="en-US" altLang="zh-TW" sz="6000" b="1" dirty="0">
              <a:solidFill>
                <a:srgbClr val="0070C0"/>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312950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335324"/>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7" name="文字方塊 16">
            <a:extLst>
              <a:ext uri="{FF2B5EF4-FFF2-40B4-BE49-F238E27FC236}">
                <a16:creationId xmlns:a16="http://schemas.microsoft.com/office/drawing/2014/main" xmlns="" id="{04B9434F-F68B-4632-8615-091C624DB3C4}"/>
              </a:ext>
            </a:extLst>
          </p:cNvPr>
          <p:cNvSpPr txBox="1"/>
          <p:nvPr/>
        </p:nvSpPr>
        <p:spPr>
          <a:xfrm>
            <a:off x="1848616" y="301565"/>
            <a:ext cx="6096000" cy="461665"/>
          </a:xfrm>
          <a:prstGeom prst="rect">
            <a:avLst/>
          </a:prstGeom>
          <a:noFill/>
        </p:spPr>
        <p:txBody>
          <a:bodyPr wrap="square">
            <a:spAutoFit/>
          </a:bodyPr>
          <a:lstStyle/>
          <a:p>
            <a:r>
              <a:rPr lang="zh-TW" altLang="en-US" sz="2400" b="1" i="0" dirty="0">
                <a:solidFill>
                  <a:srgbClr val="7030A0"/>
                </a:solidFill>
                <a:effectLst/>
                <a:latin typeface="微軟正黑體" panose="020B0604030504040204" pitchFamily="34" charset="-120"/>
                <a:ea typeface="微軟正黑體" panose="020B0604030504040204" pitchFamily="34" charset="-120"/>
              </a:rPr>
              <a:t>校園安全及災害事件通報作業要點修正規定</a:t>
            </a:r>
            <a:endParaRPr lang="zh-TW" altLang="en-US" sz="2400" dirty="0">
              <a:solidFill>
                <a:srgbClr val="7030A0"/>
              </a:solidFill>
            </a:endParaRPr>
          </a:p>
        </p:txBody>
      </p:sp>
      <p:pic>
        <p:nvPicPr>
          <p:cNvPr id="2" name="圖片 1">
            <a:extLst>
              <a:ext uri="{FF2B5EF4-FFF2-40B4-BE49-F238E27FC236}">
                <a16:creationId xmlns:a16="http://schemas.microsoft.com/office/drawing/2014/main" xmlns="" id="{9E9A2E1B-4FDD-4AB7-A801-EC35BDA3D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986" y="763230"/>
            <a:ext cx="8050028" cy="6094770"/>
          </a:xfrm>
          <a:prstGeom prst="rect">
            <a:avLst/>
          </a:prstGeom>
        </p:spPr>
      </p:pic>
    </p:spTree>
    <p:extLst>
      <p:ext uri="{BB962C8B-B14F-4D97-AF65-F5344CB8AC3E}">
        <p14:creationId xmlns:p14="http://schemas.microsoft.com/office/powerpoint/2010/main" val="18485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335324"/>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7" name="文字方塊 16">
            <a:extLst>
              <a:ext uri="{FF2B5EF4-FFF2-40B4-BE49-F238E27FC236}">
                <a16:creationId xmlns:a16="http://schemas.microsoft.com/office/drawing/2014/main" xmlns="" id="{04B9434F-F68B-4632-8615-091C624DB3C4}"/>
              </a:ext>
            </a:extLst>
          </p:cNvPr>
          <p:cNvSpPr txBox="1"/>
          <p:nvPr/>
        </p:nvSpPr>
        <p:spPr>
          <a:xfrm>
            <a:off x="1848616" y="301565"/>
            <a:ext cx="6096000" cy="461665"/>
          </a:xfrm>
          <a:prstGeom prst="rect">
            <a:avLst/>
          </a:prstGeom>
          <a:noFill/>
        </p:spPr>
        <p:txBody>
          <a:bodyPr wrap="square">
            <a:spAutoFit/>
          </a:bodyPr>
          <a:lstStyle/>
          <a:p>
            <a:r>
              <a:rPr lang="zh-TW" altLang="en-US" sz="2400" b="1" i="0" dirty="0">
                <a:solidFill>
                  <a:srgbClr val="7030A0"/>
                </a:solidFill>
                <a:effectLst/>
                <a:latin typeface="微軟正黑體" panose="020B0604030504040204" pitchFamily="34" charset="-120"/>
                <a:ea typeface="微軟正黑體" panose="020B0604030504040204" pitchFamily="34" charset="-120"/>
              </a:rPr>
              <a:t>校園安全及災害事件通報作業要點修正規定</a:t>
            </a:r>
            <a:endParaRPr lang="zh-TW" altLang="en-US" sz="2400" dirty="0">
              <a:solidFill>
                <a:srgbClr val="7030A0"/>
              </a:solidFill>
            </a:endParaRPr>
          </a:p>
        </p:txBody>
      </p:sp>
      <p:pic>
        <p:nvPicPr>
          <p:cNvPr id="2" name="圖片 1">
            <a:extLst>
              <a:ext uri="{FF2B5EF4-FFF2-40B4-BE49-F238E27FC236}">
                <a16:creationId xmlns:a16="http://schemas.microsoft.com/office/drawing/2014/main" xmlns="" id="{042B0D3D-E854-4897-B456-50B361A19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89" y="0"/>
            <a:ext cx="11288472" cy="6858000"/>
          </a:xfrm>
          <a:prstGeom prst="rect">
            <a:avLst/>
          </a:prstGeom>
        </p:spPr>
      </p:pic>
    </p:spTree>
    <p:extLst>
      <p:ext uri="{BB962C8B-B14F-4D97-AF65-F5344CB8AC3E}">
        <p14:creationId xmlns:p14="http://schemas.microsoft.com/office/powerpoint/2010/main" val="37937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7D2421E9-0FB0-4EE2-9E43-B07826B3D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a:extLst>
              <a:ext uri="{FF2B5EF4-FFF2-40B4-BE49-F238E27FC236}">
                <a16:creationId xmlns:a16="http://schemas.microsoft.com/office/drawing/2014/main" xmlns="" id="{2FBAE8E8-23C9-4801-9558-DF9E3E502A31}"/>
              </a:ext>
            </a:extLst>
          </p:cNvPr>
          <p:cNvPicPr>
            <a:picLocks noChangeAspect="1"/>
          </p:cNvPicPr>
          <p:nvPr/>
        </p:nvPicPr>
        <p:blipFill>
          <a:blip r:embed="rId3"/>
          <a:stretch>
            <a:fillRect/>
          </a:stretch>
        </p:blipFill>
        <p:spPr>
          <a:xfrm>
            <a:off x="0" y="0"/>
            <a:ext cx="12192000" cy="6857999"/>
          </a:xfrm>
          <a:prstGeom prst="rect">
            <a:avLst/>
          </a:prstGeom>
        </p:spPr>
      </p:pic>
      <p:sp>
        <p:nvSpPr>
          <p:cNvPr id="6" name="橢圓 5">
            <a:extLst>
              <a:ext uri="{FF2B5EF4-FFF2-40B4-BE49-F238E27FC236}">
                <a16:creationId xmlns:a16="http://schemas.microsoft.com/office/drawing/2014/main" xmlns="" id="{27E950EF-C14B-4B7C-869A-6CD8C91AA7F0}"/>
              </a:ext>
            </a:extLst>
          </p:cNvPr>
          <p:cNvSpPr/>
          <p:nvPr/>
        </p:nvSpPr>
        <p:spPr>
          <a:xfrm>
            <a:off x="2628838" y="4441371"/>
            <a:ext cx="8517277" cy="1915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xmlns="" id="{1A158A91-D77C-43BA-B27D-94EF40782EEF}"/>
              </a:ext>
            </a:extLst>
          </p:cNvPr>
          <p:cNvSpPr txBox="1"/>
          <p:nvPr/>
        </p:nvSpPr>
        <p:spPr>
          <a:xfrm>
            <a:off x="2351314" y="2502378"/>
            <a:ext cx="8942615" cy="1754326"/>
          </a:xfrm>
          <a:prstGeom prst="rect">
            <a:avLst/>
          </a:prstGeom>
          <a:noFill/>
        </p:spPr>
        <p:txBody>
          <a:bodyPr wrap="square" rtlCol="0">
            <a:spAutoFit/>
          </a:bodyPr>
          <a:lstStyle/>
          <a:p>
            <a:r>
              <a:rPr lang="zh-TW" altLang="en-US" sz="5400" b="1" dirty="0">
                <a:solidFill>
                  <a:srgbClr val="FF0000"/>
                </a:solidFill>
                <a:latin typeface="微軟正黑體" panose="020B0604030504040204" pitchFamily="34" charset="-120"/>
                <a:ea typeface="微軟正黑體" panose="020B0604030504040204" pitchFamily="34" charset="-120"/>
              </a:rPr>
              <a:t>停機或網頁故障請改用傳真方式！</a:t>
            </a:r>
            <a:r>
              <a:rPr lang="en-US" altLang="zh-TW" sz="5400" b="1" dirty="0">
                <a:solidFill>
                  <a:srgbClr val="FF0000"/>
                </a:solidFill>
                <a:latin typeface="微軟正黑體" panose="020B0604030504040204" pitchFamily="34" charset="-120"/>
                <a:ea typeface="微軟正黑體" panose="020B0604030504040204" pitchFamily="34" charset="-120"/>
              </a:rPr>
              <a:t>(</a:t>
            </a:r>
            <a:r>
              <a:rPr lang="zh-TW" altLang="en-US" sz="5400" b="1" dirty="0">
                <a:solidFill>
                  <a:srgbClr val="FF0000"/>
                </a:solidFill>
                <a:latin typeface="微軟正黑體" panose="020B0604030504040204" pitchFamily="34" charset="-120"/>
                <a:ea typeface="微軟正黑體" panose="020B0604030504040204" pitchFamily="34" charset="-120"/>
              </a:rPr>
              <a:t>教育部、教育處</a:t>
            </a:r>
            <a:r>
              <a:rPr lang="en-US" altLang="zh-TW" sz="5400" b="1" dirty="0">
                <a:solidFill>
                  <a:srgbClr val="FF0000"/>
                </a:solidFill>
                <a:latin typeface="微軟正黑體" panose="020B0604030504040204" pitchFamily="34" charset="-120"/>
                <a:ea typeface="微軟正黑體" panose="020B0604030504040204" pitchFamily="34" charset="-120"/>
              </a:rPr>
              <a:t>)</a:t>
            </a:r>
            <a:endParaRPr lang="zh-TW" altLang="en-US" sz="5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4210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3F377D1-A255-46BF-8AC8-903A6625985B}"/>
              </a:ext>
            </a:extLst>
          </p:cNvPr>
          <p:cNvSpPr txBox="1">
            <a:spLocks noChangeArrowheads="1"/>
          </p:cNvSpPr>
          <p:nvPr/>
        </p:nvSpPr>
        <p:spPr bwMode="auto">
          <a:xfrm flipH="1">
            <a:off x="398235" y="572214"/>
            <a:ext cx="11456307" cy="4154984"/>
          </a:xfrm>
          <a:prstGeom prst="rect">
            <a:avLst/>
          </a:prstGeom>
          <a:noFill/>
          <a:ln w="9525">
            <a:noFill/>
            <a:miter lim="800000"/>
            <a:headEnd/>
            <a:tailEnd/>
          </a:ln>
        </p:spPr>
        <p:txBody>
          <a:bodyPr wrap="square">
            <a:spAutoFit/>
          </a:bodyPr>
          <a:lstStyle/>
          <a:p>
            <a:pPr>
              <a:buSzPct val="100000"/>
              <a:defRPr/>
            </a:pPr>
            <a:r>
              <a:rPr lang="zh-TW" altLang="en-US" sz="6600" b="1" dirty="0">
                <a:solidFill>
                  <a:srgbClr val="865B3E"/>
                </a:solidFill>
                <a:latin typeface="微軟正黑體" panose="020B0604030504040204" pitchFamily="34" charset="-120"/>
                <a:ea typeface="微軟正黑體" panose="020B0604030504040204" pitchFamily="34" charset="-120"/>
              </a:rPr>
              <a:t>校園性侵害性騷擾及性霸凌回覆填報系統 </a:t>
            </a:r>
            <a:r>
              <a:rPr lang="en-US" altLang="zh-TW" sz="6600" b="1" dirty="0">
                <a:solidFill>
                  <a:srgbClr val="865B3E"/>
                </a:solidFill>
                <a:latin typeface="微軟正黑體" panose="020B0604030504040204" pitchFamily="34" charset="-120"/>
                <a:ea typeface="微軟正黑體" panose="020B0604030504040204" pitchFamily="34" charset="-120"/>
              </a:rPr>
              <a:t>/ </a:t>
            </a:r>
            <a:r>
              <a:rPr lang="zh-TW" altLang="en-US" sz="6600" b="1" dirty="0">
                <a:solidFill>
                  <a:srgbClr val="865B3E"/>
                </a:solidFill>
                <a:latin typeface="微軟正黑體" panose="020B0604030504040204" pitchFamily="34" charset="-120"/>
                <a:ea typeface="微軟正黑體" panose="020B0604030504040204" pitchFamily="34" charset="-120"/>
              </a:rPr>
              <a:t>統計管理系統</a:t>
            </a:r>
            <a:endParaRPr lang="en-US" altLang="zh-TW" sz="6600" b="1" dirty="0">
              <a:solidFill>
                <a:srgbClr val="865B3E"/>
              </a:solidFill>
              <a:latin typeface="微軟正黑體" panose="020B0604030504040204" pitchFamily="34" charset="-120"/>
              <a:ea typeface="微軟正黑體" panose="020B0604030504040204" pitchFamily="34" charset="-120"/>
            </a:endParaRPr>
          </a:p>
          <a:p>
            <a:pPr>
              <a:buSzPct val="100000"/>
              <a:defRPr/>
            </a:pPr>
            <a:r>
              <a:rPr lang="en-US" altLang="zh-TW" sz="6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
            </a:r>
            <a:br>
              <a:rPr lang="en-US" altLang="zh-TW" sz="6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br>
            <a:r>
              <a:rPr lang="zh-TW" altLang="en-US" sz="6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使用者帳號設定</a:t>
            </a:r>
            <a:endParaRPr lang="en-US" altLang="zh-TW" sz="6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pic>
        <p:nvPicPr>
          <p:cNvPr id="30724" name="圖片 15" descr="business-closing-the-deal-backgrounds-powerpoint.jpg">
            <a:extLst>
              <a:ext uri="{FF2B5EF4-FFF2-40B4-BE49-F238E27FC236}">
                <a16:creationId xmlns:a16="http://schemas.microsoft.com/office/drawing/2014/main" xmlns="" id="{82061564-65F6-4A18-A99E-54C758034A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6" y="3700463"/>
            <a:ext cx="2963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312234" y="92978"/>
            <a:ext cx="11879766" cy="523220"/>
          </a:xfrm>
          <a:prstGeom prst="rect">
            <a:avLst/>
          </a:prstGeom>
        </p:spPr>
        <p:txBody>
          <a:bodyPr wrap="square">
            <a:spAutoFit/>
          </a:bodyPr>
          <a:lstStyle/>
          <a:p>
            <a:pPr algn="ctr"/>
            <a:r>
              <a:rPr lang="zh-TW" altLang="en-US" sz="2800" b="1" dirty="0">
                <a:solidFill>
                  <a:srgbClr val="865B3E"/>
                </a:solidFill>
                <a:latin typeface="微软雅黑" panose="020B0503020204020204" pitchFamily="34" charset="-122"/>
                <a:ea typeface="微软雅黑" panose="020B0503020204020204" pitchFamily="34" charset="-122"/>
              </a:rPr>
              <a:t>校園性侵害性騷擾及性霸凌回覆填報系統 </a:t>
            </a:r>
            <a:r>
              <a:rPr lang="en-US" altLang="zh-TW" sz="2800" b="1" dirty="0">
                <a:solidFill>
                  <a:srgbClr val="865B3E"/>
                </a:solidFill>
                <a:latin typeface="微软雅黑" panose="020B0503020204020204" pitchFamily="34" charset="-122"/>
                <a:ea typeface="微软雅黑" panose="020B0503020204020204" pitchFamily="34" charset="-122"/>
              </a:rPr>
              <a:t>/ </a:t>
            </a:r>
            <a:r>
              <a:rPr lang="zh-TW" altLang="en-US" sz="2800" b="1" dirty="0">
                <a:solidFill>
                  <a:srgbClr val="865B3E"/>
                </a:solidFill>
                <a:latin typeface="微软雅黑" panose="020B0503020204020204" pitchFamily="34" charset="-122"/>
                <a:ea typeface="微软雅黑" panose="020B0503020204020204" pitchFamily="34" charset="-122"/>
              </a:rPr>
              <a:t>統計管理系統</a:t>
            </a:r>
            <a:endParaRPr lang="en-US" altLang="zh-TW" sz="2800" b="1" dirty="0">
              <a:solidFill>
                <a:srgbClr val="865B3E"/>
              </a:solidFill>
              <a:latin typeface="微软雅黑" panose="020B0503020204020204" pitchFamily="34" charset="-122"/>
              <a:ea typeface="微软雅黑" panose="020B0503020204020204" pitchFamily="34" charset="-122"/>
            </a:endParaRPr>
          </a:p>
        </p:txBody>
      </p:sp>
      <p:pic>
        <p:nvPicPr>
          <p:cNvPr id="2" name="圖片 1">
            <a:extLst>
              <a:ext uri="{FF2B5EF4-FFF2-40B4-BE49-F238E27FC236}">
                <a16:creationId xmlns:a16="http://schemas.microsoft.com/office/drawing/2014/main" xmlns="" id="{045E1D26-0725-49DA-8192-72AD5CBD2AED}"/>
              </a:ext>
            </a:extLst>
          </p:cNvPr>
          <p:cNvPicPr>
            <a:picLocks noChangeAspect="1"/>
          </p:cNvPicPr>
          <p:nvPr/>
        </p:nvPicPr>
        <p:blipFill>
          <a:blip r:embed="rId4"/>
          <a:stretch>
            <a:fillRect/>
          </a:stretch>
        </p:blipFill>
        <p:spPr>
          <a:xfrm>
            <a:off x="0" y="776294"/>
            <a:ext cx="12192000" cy="6348448"/>
          </a:xfrm>
          <a:prstGeom prst="rect">
            <a:avLst/>
          </a:prstGeom>
        </p:spPr>
      </p:pic>
      <p:sp>
        <p:nvSpPr>
          <p:cNvPr id="3" name="文字方塊 1">
            <a:extLst>
              <a:ext uri="{FF2B5EF4-FFF2-40B4-BE49-F238E27FC236}">
                <a16:creationId xmlns:a16="http://schemas.microsoft.com/office/drawing/2014/main" xmlns="" id="{0FEAC293-BA1B-45FE-905C-173235982F25}"/>
              </a:ext>
            </a:extLst>
          </p:cNvPr>
          <p:cNvSpPr txBox="1">
            <a:spLocks noChangeArrowheads="1"/>
          </p:cNvSpPr>
          <p:nvPr/>
        </p:nvSpPr>
        <p:spPr bwMode="auto">
          <a:xfrm>
            <a:off x="0" y="6237288"/>
            <a:ext cx="5666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hlinkClick r:id="rId5"/>
              </a:rPr>
              <a:t>https://csrcsahb.moe.edu.tw/</a:t>
            </a:r>
            <a:endParaRPr lang="zh-TW" altLang="en-US" sz="1800" dirty="0">
              <a:latin typeface="Arial" panose="020B0604020202020204" pitchFamily="34" charset="0"/>
            </a:endParaRPr>
          </a:p>
        </p:txBody>
      </p:sp>
    </p:spTree>
    <p:custDataLst>
      <p:tags r:id="rId1"/>
    </p:custDataLst>
    <p:extLst>
      <p:ext uri="{BB962C8B-B14F-4D97-AF65-F5344CB8AC3E}">
        <p14:creationId xmlns:p14="http://schemas.microsoft.com/office/powerpoint/2010/main" val="2752889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91A54648-11A8-4961-BA2E-3ED5B6CAF42A}"/>
              </a:ext>
            </a:extLst>
          </p:cNvPr>
          <p:cNvSpPr txBox="1"/>
          <p:nvPr/>
        </p:nvSpPr>
        <p:spPr>
          <a:xfrm>
            <a:off x="1308101" y="577578"/>
            <a:ext cx="9144000" cy="646331"/>
          </a:xfrm>
          <a:prstGeom prst="rect">
            <a:avLst/>
          </a:prstGeom>
          <a:noFill/>
        </p:spPr>
        <p:txBody>
          <a:bodyPr>
            <a:spAutoFit/>
          </a:bodyPr>
          <a:lstStyle/>
          <a:p>
            <a:pPr>
              <a:defRPr/>
            </a:pPr>
            <a:r>
              <a:rPr lang="zh-TW" altLang="en-US"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rPr>
              <a:t>使用者帳號設定</a:t>
            </a:r>
            <a:endParaRPr lang="en-US" altLang="zh-TW" sz="3600" b="1" cap="all" dirty="0">
              <a:ln w="0"/>
              <a:solidFill>
                <a:srgbClr val="1BAFC3">
                  <a:lumMod val="50000"/>
                </a:srgb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36867" name="圖片 1">
            <a:extLst>
              <a:ext uri="{FF2B5EF4-FFF2-40B4-BE49-F238E27FC236}">
                <a16:creationId xmlns:a16="http://schemas.microsoft.com/office/drawing/2014/main" xmlns="" id="{B5F452FD-9776-4595-A1E2-4D57A28E3A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38755"/>
            <a:ext cx="9144000"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hlinkClick r:id="rId4" action="ppaction://hlinksldjump"/>
            <a:extLst>
              <a:ext uri="{FF2B5EF4-FFF2-40B4-BE49-F238E27FC236}">
                <a16:creationId xmlns:a16="http://schemas.microsoft.com/office/drawing/2014/main" xmlns="" id="{B418E875-98E5-43E1-BCCE-629B83C24A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9114" y="4048579"/>
            <a:ext cx="1296987" cy="2408238"/>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文字方塊 4">
            <a:extLst>
              <a:ext uri="{FF2B5EF4-FFF2-40B4-BE49-F238E27FC236}">
                <a16:creationId xmlns:a16="http://schemas.microsoft.com/office/drawing/2014/main" xmlns="" id="{2C552015-BB20-4874-967B-371D670B242E}"/>
              </a:ext>
            </a:extLst>
          </p:cNvPr>
          <p:cNvSpPr txBox="1">
            <a:spLocks noChangeArrowheads="1"/>
          </p:cNvSpPr>
          <p:nvPr/>
        </p:nvSpPr>
        <p:spPr bwMode="auto">
          <a:xfrm>
            <a:off x="6786109" y="2536031"/>
            <a:ext cx="5160963" cy="1785938"/>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355600" indent="-355600" algn="just" eaLnBrk="1" hangingPunct="1">
              <a:spcBef>
                <a:spcPct val="0"/>
              </a:spcBef>
              <a:buFontTx/>
              <a:buNone/>
              <a:defRPr/>
            </a:pPr>
            <a:r>
              <a:rPr lang="en-US" altLang="zh-TW" sz="2200" b="1" dirty="0">
                <a:latin typeface="微軟正黑體" panose="020B0604030504040204" pitchFamily="34" charset="-120"/>
                <a:ea typeface="微軟正黑體" panose="020B0604030504040204" pitchFamily="34" charset="-120"/>
              </a:rPr>
              <a:t>Q</a:t>
            </a:r>
            <a:r>
              <a:rPr lang="zh-TW" altLang="en-US" sz="2200" b="1" dirty="0">
                <a:latin typeface="微軟正黑體" panose="020B0604030504040204" pitchFamily="34" charset="-120"/>
                <a:ea typeface="微軟正黑體" panose="020B0604030504040204" pitchFamily="34" charset="-120"/>
              </a:rPr>
              <a:t>：若帳號持有者，欲修正密碼及修改個人資訊</a:t>
            </a: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如：電子郵件、電話號碼等</a:t>
            </a: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、人員異動，於何處修正？</a:t>
            </a:r>
            <a:endParaRPr lang="en-US" altLang="zh-TW" sz="2200" b="1" dirty="0">
              <a:latin typeface="微軟正黑體" panose="020B0604030504040204" pitchFamily="34" charset="-120"/>
              <a:ea typeface="微軟正黑體" panose="020B0604030504040204" pitchFamily="34" charset="-120"/>
            </a:endParaRPr>
          </a:p>
          <a:p>
            <a:pPr eaLnBrk="1" hangingPunct="1">
              <a:spcBef>
                <a:spcPct val="0"/>
              </a:spcBef>
              <a:buFontTx/>
              <a:buNone/>
              <a:defRPr/>
            </a:pPr>
            <a:r>
              <a:rPr lang="en-US" altLang="zh-TW" sz="2200" b="1" dirty="0">
                <a:solidFill>
                  <a:srgbClr val="FF0000"/>
                </a:solidFill>
                <a:latin typeface="微軟正黑體" panose="020B0604030504040204" pitchFamily="34" charset="-120"/>
                <a:ea typeface="微軟正黑體" panose="020B0604030504040204" pitchFamily="34" charset="-120"/>
              </a:rPr>
              <a:t>A</a:t>
            </a:r>
            <a:r>
              <a:rPr lang="zh-TW" altLang="en-US" sz="2200" b="1" dirty="0">
                <a:solidFill>
                  <a:srgbClr val="FF0000"/>
                </a:solidFill>
                <a:latin typeface="微軟正黑體" panose="020B0604030504040204" pitchFamily="34" charset="-120"/>
                <a:ea typeface="微軟正黑體" panose="020B0604030504040204" pitchFamily="34" charset="-120"/>
              </a:rPr>
              <a:t>：請至「帳號設定」下完成修正。</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eaLnBrk="1" hangingPunct="1">
              <a:spcBef>
                <a:spcPct val="0"/>
              </a:spcBef>
              <a:buFontTx/>
              <a:buNone/>
              <a:defRPr/>
            </a:pPr>
            <a:endParaRPr lang="en-US" altLang="zh-TW" sz="2200" b="1" dirty="0">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E190D759-4D57-4C6C-9036-27579FF968CD}"/>
              </a:ext>
            </a:extLst>
          </p:cNvPr>
          <p:cNvSpPr txBox="1"/>
          <p:nvPr/>
        </p:nvSpPr>
        <p:spPr>
          <a:xfrm>
            <a:off x="1524000" y="372272"/>
            <a:ext cx="9144000" cy="646331"/>
          </a:xfrm>
          <a:prstGeom prst="rect">
            <a:avLst/>
          </a:prstGeom>
          <a:noFill/>
        </p:spPr>
        <p:txBody>
          <a:bodyPr>
            <a:spAutoFit/>
          </a:bodyPr>
          <a:lstStyle/>
          <a:p>
            <a:pPr algn="ctr">
              <a:defRPr/>
            </a:pP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使用者帳號設定</a:t>
            </a:r>
            <a:endPar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endParaRPr>
          </a:p>
        </p:txBody>
      </p:sp>
      <p:pic>
        <p:nvPicPr>
          <p:cNvPr id="38915" name="圖片 1">
            <a:extLst>
              <a:ext uri="{FF2B5EF4-FFF2-40B4-BE49-F238E27FC236}">
                <a16:creationId xmlns:a16="http://schemas.microsoft.com/office/drawing/2014/main" xmlns="" id="{F8FBF695-9CCF-4D89-A613-43961861F5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91986"/>
            <a:ext cx="9144000" cy="540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B2E2D79E-F490-4DB8-8679-451C89FDA046}"/>
              </a:ext>
            </a:extLst>
          </p:cNvPr>
          <p:cNvSpPr/>
          <p:nvPr/>
        </p:nvSpPr>
        <p:spPr>
          <a:xfrm>
            <a:off x="2797020" y="1807023"/>
            <a:ext cx="1415772" cy="461665"/>
          </a:xfrm>
          <a:prstGeom prst="rect">
            <a:avLst/>
          </a:prstGeom>
          <a:noFill/>
        </p:spPr>
        <p:txBody>
          <a:bodyPr wrap="none">
            <a:spAutoFit/>
          </a:bodyPr>
          <a:lstStyle/>
          <a:p>
            <a:pPr algn="ctr" fontAlgn="base">
              <a:spcBef>
                <a:spcPct val="0"/>
              </a:spcBef>
              <a:spcAft>
                <a:spcPct val="0"/>
              </a:spcAft>
              <a:defRPr/>
            </a:pPr>
            <a:r>
              <a:rPr kumimoji="1" lang="zh-TW" altLang="en-US" sz="2400" b="1" dirty="0">
                <a:ln w="18000">
                  <a:solidFill>
                    <a:srgbClr val="1BAFC3">
                      <a:satMod val="140000"/>
                    </a:srgbClr>
                  </a:solidFill>
                  <a:prstDash val="solid"/>
                  <a:miter lim="800000"/>
                </a:ln>
                <a:noFill/>
                <a:effectLst>
                  <a:outerShdw blurRad="25500" dist="23000" dir="7020000" algn="tl">
                    <a:srgbClr val="000000">
                      <a:alpha val="50000"/>
                    </a:srgbClr>
                  </a:outerShdw>
                </a:effectLst>
                <a:latin typeface="Arial" panose="020B0604020202020204" pitchFamily="34" charset="0"/>
                <a:ea typeface="新細明體" panose="02020500000000000000" pitchFamily="18" charset="-120"/>
              </a:rPr>
              <a:t>學校代碼</a:t>
            </a:r>
          </a:p>
        </p:txBody>
      </p:sp>
      <p:sp>
        <p:nvSpPr>
          <p:cNvPr id="21509" name="文字方塊 4">
            <a:extLst>
              <a:ext uri="{FF2B5EF4-FFF2-40B4-BE49-F238E27FC236}">
                <a16:creationId xmlns:a16="http://schemas.microsoft.com/office/drawing/2014/main" xmlns="" id="{8992A09D-487D-4DEF-BF64-6E4A01B787DA}"/>
              </a:ext>
            </a:extLst>
          </p:cNvPr>
          <p:cNvSpPr txBox="1">
            <a:spLocks noChangeArrowheads="1"/>
          </p:cNvSpPr>
          <p:nvPr/>
        </p:nvSpPr>
        <p:spPr bwMode="auto">
          <a:xfrm>
            <a:off x="5507037" y="4528457"/>
            <a:ext cx="5160963" cy="1785938"/>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355600" indent="-355600" eaLnBrk="1" fontAlgn="base" hangingPunct="1">
              <a:spcBef>
                <a:spcPct val="0"/>
              </a:spcBef>
              <a:spcAft>
                <a:spcPct val="0"/>
              </a:spcAft>
              <a:buNone/>
              <a:defRPr/>
            </a:pPr>
            <a:r>
              <a:rPr kumimoji="1" lang="en-US" altLang="zh-TW" sz="2200" b="1" dirty="0">
                <a:solidFill>
                  <a:srgbClr val="000000"/>
                </a:solidFill>
                <a:latin typeface="標楷體" panose="03000509000000000000" pitchFamily="65" charset="-120"/>
                <a:ea typeface="標楷體" panose="03000509000000000000" pitchFamily="65" charset="-120"/>
              </a:rPr>
              <a:t>Q</a:t>
            </a:r>
            <a:r>
              <a:rPr kumimoji="1" lang="zh-TW" altLang="en-US" sz="2200" b="1" dirty="0">
                <a:solidFill>
                  <a:srgbClr val="000000"/>
                </a:solidFill>
                <a:latin typeface="標楷體" panose="03000509000000000000" pitchFamily="65" charset="-120"/>
                <a:ea typeface="標楷體" panose="03000509000000000000" pitchFamily="65" charset="-120"/>
              </a:rPr>
              <a:t>：若帳號持有者，欲修正密碼及修改個人資訊</a:t>
            </a:r>
            <a:r>
              <a:rPr kumimoji="1" lang="en-US" altLang="zh-TW" sz="2200" b="1" dirty="0">
                <a:solidFill>
                  <a:srgbClr val="000000"/>
                </a:solidFill>
                <a:latin typeface="標楷體" panose="03000509000000000000" pitchFamily="65" charset="-120"/>
                <a:ea typeface="標楷體" panose="03000509000000000000" pitchFamily="65" charset="-120"/>
              </a:rPr>
              <a:t>(</a:t>
            </a:r>
            <a:r>
              <a:rPr kumimoji="1" lang="zh-TW" altLang="en-US" sz="2200" b="1" dirty="0">
                <a:solidFill>
                  <a:srgbClr val="000000"/>
                </a:solidFill>
                <a:latin typeface="標楷體" panose="03000509000000000000" pitchFamily="65" charset="-120"/>
                <a:ea typeface="標楷體" panose="03000509000000000000" pitchFamily="65" charset="-120"/>
              </a:rPr>
              <a:t>如：電子郵件、電話號碼等</a:t>
            </a:r>
            <a:r>
              <a:rPr kumimoji="1" lang="en-US" altLang="zh-TW" sz="2200" b="1" dirty="0">
                <a:solidFill>
                  <a:srgbClr val="000000"/>
                </a:solidFill>
                <a:latin typeface="標楷體" panose="03000509000000000000" pitchFamily="65" charset="-120"/>
                <a:ea typeface="標楷體" panose="03000509000000000000" pitchFamily="65" charset="-120"/>
              </a:rPr>
              <a:t>)</a:t>
            </a:r>
            <a:r>
              <a:rPr kumimoji="1" lang="zh-TW" altLang="en-US" sz="2200" b="1" dirty="0">
                <a:solidFill>
                  <a:srgbClr val="000000"/>
                </a:solidFill>
                <a:latin typeface="標楷體" panose="03000509000000000000" pitchFamily="65" charset="-120"/>
                <a:ea typeface="標楷體" panose="03000509000000000000" pitchFamily="65" charset="-120"/>
              </a:rPr>
              <a:t>、人員異動，於何處修正？</a:t>
            </a:r>
            <a:endParaRPr kumimoji="1" lang="en-US" altLang="zh-TW" sz="2200" b="1" dirty="0">
              <a:solidFill>
                <a:srgbClr val="000000"/>
              </a:solidFill>
              <a:latin typeface="標楷體" panose="03000509000000000000" pitchFamily="65" charset="-120"/>
              <a:ea typeface="標楷體" panose="03000509000000000000" pitchFamily="65" charset="-120"/>
            </a:endParaRPr>
          </a:p>
          <a:p>
            <a:pPr eaLnBrk="1" fontAlgn="base" hangingPunct="1">
              <a:spcBef>
                <a:spcPct val="0"/>
              </a:spcBef>
              <a:spcAft>
                <a:spcPct val="0"/>
              </a:spcAft>
              <a:buNone/>
              <a:defRPr/>
            </a:pPr>
            <a:r>
              <a:rPr kumimoji="1" lang="en-US" altLang="zh-TW" sz="2200" b="1" dirty="0">
                <a:solidFill>
                  <a:srgbClr val="FF0000"/>
                </a:solidFill>
                <a:latin typeface="標楷體" panose="03000509000000000000" pitchFamily="65" charset="-120"/>
                <a:ea typeface="標楷體" panose="03000509000000000000" pitchFamily="65" charset="-120"/>
              </a:rPr>
              <a:t>A</a:t>
            </a:r>
            <a:r>
              <a:rPr kumimoji="1" lang="zh-TW" altLang="en-US" sz="2200" b="1" dirty="0">
                <a:solidFill>
                  <a:srgbClr val="FF0000"/>
                </a:solidFill>
                <a:latin typeface="標楷體" panose="03000509000000000000" pitchFamily="65" charset="-120"/>
                <a:ea typeface="標楷體" panose="03000509000000000000" pitchFamily="65" charset="-120"/>
              </a:rPr>
              <a:t>：請至「帳號設定」下完成修正。</a:t>
            </a:r>
            <a:endParaRPr kumimoji="1" lang="en-US" altLang="zh-TW" sz="2200" b="1" dirty="0">
              <a:solidFill>
                <a:srgbClr val="FF0000"/>
              </a:solidFill>
              <a:latin typeface="標楷體" panose="03000509000000000000" pitchFamily="65" charset="-120"/>
              <a:ea typeface="標楷體" panose="03000509000000000000" pitchFamily="65" charset="-120"/>
            </a:endParaRPr>
          </a:p>
          <a:p>
            <a:pPr eaLnBrk="1" fontAlgn="base" hangingPunct="1">
              <a:spcBef>
                <a:spcPct val="0"/>
              </a:spcBef>
              <a:spcAft>
                <a:spcPct val="0"/>
              </a:spcAft>
              <a:buNone/>
              <a:defRPr/>
            </a:pPr>
            <a:endParaRPr kumimoji="1" lang="en-US" altLang="zh-TW" sz="2200" b="1"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FF9559C7-66BE-4798-A03F-D0AE66E041F9}"/>
              </a:ext>
            </a:extLst>
          </p:cNvPr>
          <p:cNvSpPr txBox="1"/>
          <p:nvPr/>
        </p:nvSpPr>
        <p:spPr>
          <a:xfrm>
            <a:off x="1524000" y="605302"/>
            <a:ext cx="9144000" cy="646331"/>
          </a:xfrm>
          <a:prstGeom prst="rect">
            <a:avLst/>
          </a:prstGeom>
          <a:noFill/>
        </p:spPr>
        <p:txBody>
          <a:bodyPr>
            <a:spAutoFit/>
          </a:bodyPr>
          <a:lstStyle/>
          <a:p>
            <a:pPr algn="ctr">
              <a:defRPr/>
            </a:pP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系統陳報</a:t>
            </a:r>
            <a:r>
              <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審核層級有</a:t>
            </a:r>
            <a:r>
              <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2</a:t>
            </a: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種選擇</a:t>
            </a:r>
            <a:endPar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endParaRPr>
          </a:p>
        </p:txBody>
      </p:sp>
      <p:grpSp>
        <p:nvGrpSpPr>
          <p:cNvPr id="40963" name="Group 3">
            <a:extLst>
              <a:ext uri="{FF2B5EF4-FFF2-40B4-BE49-F238E27FC236}">
                <a16:creationId xmlns:a16="http://schemas.microsoft.com/office/drawing/2014/main" xmlns="" id="{E3F1F3C2-93A0-4AD0-8DD8-8800C5A8AE00}"/>
              </a:ext>
            </a:extLst>
          </p:cNvPr>
          <p:cNvGrpSpPr>
            <a:grpSpLocks/>
          </p:cNvGrpSpPr>
          <p:nvPr/>
        </p:nvGrpSpPr>
        <p:grpSpPr bwMode="auto">
          <a:xfrm>
            <a:off x="1774826" y="2279651"/>
            <a:ext cx="4752975" cy="4257675"/>
            <a:chOff x="385" y="935"/>
            <a:chExt cx="4990" cy="2949"/>
          </a:xfrm>
        </p:grpSpPr>
        <p:sp>
          <p:nvSpPr>
            <p:cNvPr id="40970" name="AutoShape 4">
              <a:extLst>
                <a:ext uri="{FF2B5EF4-FFF2-40B4-BE49-F238E27FC236}">
                  <a16:creationId xmlns:a16="http://schemas.microsoft.com/office/drawing/2014/main" xmlns="" id="{7A365C31-7EDD-4B65-B47D-70582A23ED6B}"/>
                </a:ext>
              </a:extLst>
            </p:cNvPr>
            <p:cNvSpPr>
              <a:spLocks noChangeArrowheads="1"/>
            </p:cNvSpPr>
            <p:nvPr/>
          </p:nvSpPr>
          <p:spPr bwMode="auto">
            <a:xfrm>
              <a:off x="385" y="2931"/>
              <a:ext cx="2631" cy="953"/>
            </a:xfrm>
            <a:prstGeom prst="homePlate">
              <a:avLst>
                <a:gd name="adj" fmla="val 26968"/>
              </a:avLst>
            </a:prstGeom>
            <a:solidFill>
              <a:srgbClr val="C1C1F7"/>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1C1F7"/>
              </a:extrusionClr>
              <a:contourClr>
                <a:srgbClr val="C1C1F7"/>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200" b="0" dirty="0">
                  <a:solidFill>
                    <a:srgbClr val="000000"/>
                  </a:solidFill>
                  <a:latin typeface="Arial" panose="020B0604020202020204" pitchFamily="34" charset="0"/>
                  <a:ea typeface="標楷體" panose="03000509000000000000" pitchFamily="65" charset="-120"/>
                </a:rPr>
                <a:t>學校代碼</a:t>
              </a:r>
              <a:endParaRPr kumimoji="1" lang="en-US" altLang="zh-TW" sz="3200" b="0" dirty="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dirty="0">
                  <a:solidFill>
                    <a:srgbClr val="000000"/>
                  </a:solidFill>
                  <a:latin typeface="Arial" panose="020B0604020202020204" pitchFamily="34" charset="0"/>
                  <a:ea typeface="標楷體" panose="03000509000000000000" pitchFamily="65" charset="-120"/>
                </a:rPr>
                <a:t>承辦人</a:t>
              </a:r>
              <a:endParaRPr kumimoji="1" lang="en-US" altLang="ja-JP" sz="3200" b="0" dirty="0">
                <a:solidFill>
                  <a:srgbClr val="000000"/>
                </a:solidFill>
                <a:latin typeface="Arial" panose="020B0604020202020204" pitchFamily="34" charset="0"/>
                <a:ea typeface="標楷體" panose="03000509000000000000" pitchFamily="65" charset="-120"/>
              </a:endParaRPr>
            </a:p>
          </p:txBody>
        </p:sp>
        <p:sp>
          <p:nvSpPr>
            <p:cNvPr id="40971" name="AutoShape 5">
              <a:extLst>
                <a:ext uri="{FF2B5EF4-FFF2-40B4-BE49-F238E27FC236}">
                  <a16:creationId xmlns:a16="http://schemas.microsoft.com/office/drawing/2014/main" xmlns="" id="{F9CB01D7-1296-4937-B087-95E04F10D42E}"/>
                </a:ext>
              </a:extLst>
            </p:cNvPr>
            <p:cNvSpPr>
              <a:spLocks noChangeArrowheads="1"/>
            </p:cNvSpPr>
            <p:nvPr/>
          </p:nvSpPr>
          <p:spPr bwMode="auto">
            <a:xfrm>
              <a:off x="1565" y="1933"/>
              <a:ext cx="2631" cy="953"/>
            </a:xfrm>
            <a:prstGeom prst="homePlate">
              <a:avLst>
                <a:gd name="adj" fmla="val 26968"/>
              </a:avLst>
            </a:prstGeom>
            <a:solidFill>
              <a:srgbClr val="A0A0E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A0A0E0"/>
              </a:extrusionClr>
              <a:contourClr>
                <a:srgbClr val="A0A0E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2400" b="0" dirty="0">
                  <a:solidFill>
                    <a:srgbClr val="FF0000"/>
                  </a:solidFill>
                  <a:latin typeface="Arial" panose="020B0604020202020204" pitchFamily="34" charset="0"/>
                  <a:ea typeface="標楷體" panose="03000509000000000000" pitchFamily="65" charset="-120"/>
                </a:rPr>
                <a:t>學校代碼</a:t>
              </a:r>
              <a:r>
                <a:rPr kumimoji="1" lang="en-US" altLang="zh-TW" sz="2400" b="0" dirty="0">
                  <a:solidFill>
                    <a:srgbClr val="FF0000"/>
                  </a:solidFill>
                  <a:latin typeface="Arial" panose="020B0604020202020204" pitchFamily="34" charset="0"/>
                  <a:ea typeface="標楷體" panose="03000509000000000000" pitchFamily="65" charset="-120"/>
                </a:rPr>
                <a:t>+SV1</a:t>
              </a:r>
            </a:p>
            <a:p>
              <a:pPr algn="ctr" fontAlgn="base">
                <a:spcBef>
                  <a:spcPct val="0"/>
                </a:spcBef>
                <a:spcAft>
                  <a:spcPct val="0"/>
                </a:spcAft>
                <a:buClrTx/>
                <a:buNone/>
              </a:pPr>
              <a:r>
                <a:rPr kumimoji="1" lang="zh-TW" altLang="en-US" sz="2400" b="0" dirty="0">
                  <a:solidFill>
                    <a:srgbClr val="000000"/>
                  </a:solidFill>
                  <a:latin typeface="Arial" panose="020B0604020202020204" pitchFamily="34" charset="0"/>
                  <a:ea typeface="標楷體" panose="03000509000000000000" pitchFamily="65" charset="-120"/>
                </a:rPr>
                <a:t>學校主管</a:t>
              </a:r>
              <a:r>
                <a:rPr kumimoji="1" lang="en-US" altLang="zh-TW" sz="2400" b="0" dirty="0">
                  <a:solidFill>
                    <a:srgbClr val="000000"/>
                  </a:solidFill>
                  <a:latin typeface="Arial" panose="020B0604020202020204" pitchFamily="34" charset="0"/>
                  <a:ea typeface="標楷體" panose="03000509000000000000" pitchFamily="65" charset="-120"/>
                </a:rPr>
                <a:t>1(</a:t>
              </a:r>
              <a:r>
                <a:rPr kumimoji="1" lang="zh-TW" altLang="en-US" sz="2400" b="0" dirty="0">
                  <a:solidFill>
                    <a:srgbClr val="000000"/>
                  </a:solidFill>
                  <a:latin typeface="Arial" panose="020B0604020202020204" pitchFamily="34" charset="0"/>
                  <a:ea typeface="標楷體" panose="03000509000000000000" pitchFamily="65" charset="-120"/>
                </a:rPr>
                <a:t>例如：</a:t>
              </a:r>
              <a:r>
                <a:rPr kumimoji="1" lang="zh-TW" altLang="en-US" sz="2400" dirty="0">
                  <a:solidFill>
                    <a:srgbClr val="FF0000"/>
                  </a:solidFill>
                  <a:latin typeface="Arial" panose="020B0604020202020204" pitchFamily="34" charset="0"/>
                  <a:ea typeface="標楷體" panose="03000509000000000000" pitchFamily="65" charset="-120"/>
                </a:rPr>
                <a:t>主任</a:t>
              </a:r>
              <a:r>
                <a:rPr kumimoji="1" lang="en-US" altLang="zh-TW" sz="2400" b="0" dirty="0">
                  <a:solidFill>
                    <a:srgbClr val="000000"/>
                  </a:solidFill>
                  <a:latin typeface="Arial" panose="020B0604020202020204" pitchFamily="34" charset="0"/>
                  <a:ea typeface="標楷體" panose="03000509000000000000" pitchFamily="65" charset="-120"/>
                </a:rPr>
                <a:t>)</a:t>
              </a:r>
              <a:endParaRPr kumimoji="1" lang="en-US" altLang="ja-JP" sz="2400" b="0" dirty="0">
                <a:solidFill>
                  <a:srgbClr val="000000"/>
                </a:solidFill>
                <a:latin typeface="Arial" panose="020B0604020202020204" pitchFamily="34" charset="0"/>
                <a:ea typeface="標楷體" panose="03000509000000000000" pitchFamily="65" charset="-120"/>
              </a:endParaRPr>
            </a:p>
          </p:txBody>
        </p:sp>
        <p:sp>
          <p:nvSpPr>
            <p:cNvPr id="40972" name="AutoShape 6">
              <a:extLst>
                <a:ext uri="{FF2B5EF4-FFF2-40B4-BE49-F238E27FC236}">
                  <a16:creationId xmlns:a16="http://schemas.microsoft.com/office/drawing/2014/main" xmlns="" id="{70BB2E95-B84E-4353-AAD9-F765FF58E84F}"/>
                </a:ext>
              </a:extLst>
            </p:cNvPr>
            <p:cNvSpPr>
              <a:spLocks noChangeArrowheads="1"/>
            </p:cNvSpPr>
            <p:nvPr/>
          </p:nvSpPr>
          <p:spPr bwMode="auto">
            <a:xfrm>
              <a:off x="2744" y="935"/>
              <a:ext cx="2631" cy="953"/>
            </a:xfrm>
            <a:prstGeom prst="homePlate">
              <a:avLst>
                <a:gd name="adj" fmla="val 26968"/>
              </a:avLst>
            </a:prstGeom>
            <a:solidFill>
              <a:srgbClr val="8888B8"/>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8888B8"/>
              </a:extrusionClr>
              <a:contourClr>
                <a:srgbClr val="8888B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2400" b="0">
                  <a:solidFill>
                    <a:srgbClr val="FF0000"/>
                  </a:solidFill>
                  <a:latin typeface="Arial" panose="020B0604020202020204" pitchFamily="34" charset="0"/>
                  <a:ea typeface="標楷體" panose="03000509000000000000" pitchFamily="65" charset="-120"/>
                </a:rPr>
                <a:t>學校代碼</a:t>
              </a:r>
              <a:r>
                <a:rPr kumimoji="1" lang="en-US" altLang="zh-TW" sz="2400" b="0">
                  <a:solidFill>
                    <a:srgbClr val="FF0000"/>
                  </a:solidFill>
                  <a:latin typeface="Arial" panose="020B0604020202020204" pitchFamily="34" charset="0"/>
                  <a:ea typeface="標楷體" panose="03000509000000000000" pitchFamily="65" charset="-120"/>
                </a:rPr>
                <a:t>+SV2</a:t>
              </a:r>
            </a:p>
            <a:p>
              <a:pPr algn="ctr" fontAlgn="base">
                <a:spcBef>
                  <a:spcPct val="0"/>
                </a:spcBef>
                <a:spcAft>
                  <a:spcPct val="0"/>
                </a:spcAft>
                <a:buClrTx/>
                <a:buNone/>
              </a:pPr>
              <a:r>
                <a:rPr kumimoji="1" lang="zh-TW" altLang="en-US" sz="2400" b="0">
                  <a:solidFill>
                    <a:srgbClr val="000000"/>
                  </a:solidFill>
                  <a:latin typeface="Arial" panose="020B0604020202020204" pitchFamily="34" charset="0"/>
                  <a:ea typeface="標楷體" panose="03000509000000000000" pitchFamily="65" charset="-120"/>
                </a:rPr>
                <a:t>學校主管</a:t>
              </a:r>
              <a:r>
                <a:rPr kumimoji="1" lang="en-US" altLang="zh-TW" sz="2400" b="0">
                  <a:solidFill>
                    <a:srgbClr val="000000"/>
                  </a:solidFill>
                  <a:latin typeface="Arial" panose="020B0604020202020204" pitchFamily="34" charset="0"/>
                  <a:ea typeface="標楷體" panose="03000509000000000000" pitchFamily="65" charset="-120"/>
                </a:rPr>
                <a:t>2(</a:t>
              </a:r>
              <a:r>
                <a:rPr kumimoji="1" lang="zh-TW" altLang="en-US" sz="2400" b="0">
                  <a:solidFill>
                    <a:srgbClr val="000000"/>
                  </a:solidFill>
                  <a:latin typeface="Arial" panose="020B0604020202020204" pitchFamily="34" charset="0"/>
                  <a:ea typeface="標楷體" panose="03000509000000000000" pitchFamily="65" charset="-120"/>
                </a:rPr>
                <a:t>例如：</a:t>
              </a:r>
              <a:r>
                <a:rPr kumimoji="1" lang="zh-TW" altLang="en-US" sz="2400">
                  <a:solidFill>
                    <a:srgbClr val="FF0000"/>
                  </a:solidFill>
                  <a:latin typeface="Arial" panose="020B0604020202020204" pitchFamily="34" charset="0"/>
                  <a:ea typeface="標楷體" panose="03000509000000000000" pitchFamily="65" charset="-120"/>
                </a:rPr>
                <a:t>校長</a:t>
              </a:r>
              <a:r>
                <a:rPr kumimoji="1" lang="en-US" altLang="zh-TW" sz="2400" b="0">
                  <a:solidFill>
                    <a:srgbClr val="000000"/>
                  </a:solidFill>
                  <a:latin typeface="Arial" panose="020B0604020202020204" pitchFamily="34" charset="0"/>
                  <a:ea typeface="標楷體" panose="03000509000000000000" pitchFamily="65" charset="-120"/>
                </a:rPr>
                <a:t>)</a:t>
              </a:r>
              <a:endParaRPr kumimoji="1" lang="en-US" altLang="ja-JP"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ja-JP" sz="3200" b="0">
                <a:solidFill>
                  <a:srgbClr val="000000"/>
                </a:solidFill>
                <a:latin typeface="Arial" panose="020B0604020202020204" pitchFamily="34" charset="0"/>
                <a:ea typeface="標楷體" panose="03000509000000000000" pitchFamily="65" charset="-120"/>
              </a:endParaRPr>
            </a:p>
          </p:txBody>
        </p:sp>
        <p:sp>
          <p:nvSpPr>
            <p:cNvPr id="40973" name="AutoShape 7">
              <a:extLst>
                <a:ext uri="{FF2B5EF4-FFF2-40B4-BE49-F238E27FC236}">
                  <a16:creationId xmlns:a16="http://schemas.microsoft.com/office/drawing/2014/main" xmlns="" id="{A9FBB8B1-607E-41C9-B4D6-415DB36AB456}"/>
                </a:ext>
              </a:extLst>
            </p:cNvPr>
            <p:cNvSpPr>
              <a:spLocks noChangeArrowheads="1"/>
            </p:cNvSpPr>
            <p:nvPr/>
          </p:nvSpPr>
          <p:spPr bwMode="auto">
            <a:xfrm>
              <a:off x="839" y="2205"/>
              <a:ext cx="640" cy="68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0 w 21600"/>
                <a:gd name="T13" fmla="*/ 2918 h 21600"/>
                <a:gd name="T14" fmla="*/ 18225 w 21600"/>
                <a:gd name="T15" fmla="*/ 926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C3C6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sp>
          <p:nvSpPr>
            <p:cNvPr id="40974" name="AutoShape 8">
              <a:extLst>
                <a:ext uri="{FF2B5EF4-FFF2-40B4-BE49-F238E27FC236}">
                  <a16:creationId xmlns:a16="http://schemas.microsoft.com/office/drawing/2014/main" xmlns="" id="{5B878048-B70E-4A32-8782-FF6B161BF817}"/>
                </a:ext>
              </a:extLst>
            </p:cNvPr>
            <p:cNvSpPr>
              <a:spLocks noChangeArrowheads="1"/>
            </p:cNvSpPr>
            <p:nvPr/>
          </p:nvSpPr>
          <p:spPr bwMode="auto">
            <a:xfrm>
              <a:off x="2018" y="1207"/>
              <a:ext cx="640" cy="68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0 w 21600"/>
                <a:gd name="T13" fmla="*/ 2918 h 21600"/>
                <a:gd name="T14" fmla="*/ 18225 w 21600"/>
                <a:gd name="T15" fmla="*/ 926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C3C6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grpSp>
      <p:grpSp>
        <p:nvGrpSpPr>
          <p:cNvPr id="40964" name="Group 3">
            <a:extLst>
              <a:ext uri="{FF2B5EF4-FFF2-40B4-BE49-F238E27FC236}">
                <a16:creationId xmlns:a16="http://schemas.microsoft.com/office/drawing/2014/main" xmlns="" id="{55C7A5BD-F8C1-4DAD-8A6C-2D9F8D6B4662}"/>
              </a:ext>
            </a:extLst>
          </p:cNvPr>
          <p:cNvGrpSpPr>
            <a:grpSpLocks/>
          </p:cNvGrpSpPr>
          <p:nvPr/>
        </p:nvGrpSpPr>
        <p:grpSpPr bwMode="auto">
          <a:xfrm>
            <a:off x="6178550" y="2293939"/>
            <a:ext cx="4381500" cy="4230687"/>
            <a:chOff x="385" y="1133"/>
            <a:chExt cx="4990" cy="2751"/>
          </a:xfrm>
        </p:grpSpPr>
        <p:sp>
          <p:nvSpPr>
            <p:cNvPr id="40967" name="AutoShape 4">
              <a:extLst>
                <a:ext uri="{FF2B5EF4-FFF2-40B4-BE49-F238E27FC236}">
                  <a16:creationId xmlns:a16="http://schemas.microsoft.com/office/drawing/2014/main" xmlns="" id="{ABE48EFF-2D71-402D-9168-FB093AF2878E}"/>
                </a:ext>
              </a:extLst>
            </p:cNvPr>
            <p:cNvSpPr>
              <a:spLocks noChangeArrowheads="1"/>
            </p:cNvSpPr>
            <p:nvPr/>
          </p:nvSpPr>
          <p:spPr bwMode="auto">
            <a:xfrm>
              <a:off x="385" y="2931"/>
              <a:ext cx="2631" cy="953"/>
            </a:xfrm>
            <a:prstGeom prst="homePlate">
              <a:avLst>
                <a:gd name="adj" fmla="val 26968"/>
              </a:avLst>
            </a:prstGeom>
            <a:solidFill>
              <a:srgbClr val="C1C1F7"/>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1C1F7"/>
              </a:extrusionClr>
              <a:contourClr>
                <a:srgbClr val="C1C1F7"/>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學校代碼</a:t>
              </a:r>
              <a:endParaRPr kumimoji="1" lang="en-US" altLang="zh-TW" sz="32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r>
                <a:rPr kumimoji="1" lang="zh-TW" altLang="en-US" sz="3200" b="0">
                  <a:solidFill>
                    <a:srgbClr val="000000"/>
                  </a:solidFill>
                  <a:latin typeface="Arial" panose="020B0604020202020204" pitchFamily="34" charset="0"/>
                  <a:ea typeface="標楷體" panose="03000509000000000000" pitchFamily="65" charset="-120"/>
                </a:rPr>
                <a:t>承辦人</a:t>
              </a:r>
              <a:endParaRPr kumimoji="1" lang="en-US" altLang="ja-JP" sz="3200" b="0">
                <a:solidFill>
                  <a:srgbClr val="000000"/>
                </a:solidFill>
                <a:latin typeface="Arial" panose="020B0604020202020204" pitchFamily="34" charset="0"/>
                <a:ea typeface="標楷體" panose="03000509000000000000" pitchFamily="65" charset="-120"/>
              </a:endParaRPr>
            </a:p>
          </p:txBody>
        </p:sp>
        <p:sp>
          <p:nvSpPr>
            <p:cNvPr id="40968" name="AutoShape 6">
              <a:extLst>
                <a:ext uri="{FF2B5EF4-FFF2-40B4-BE49-F238E27FC236}">
                  <a16:creationId xmlns:a16="http://schemas.microsoft.com/office/drawing/2014/main" xmlns="" id="{9903A5C3-8405-42FC-8E42-7646C60E618D}"/>
                </a:ext>
              </a:extLst>
            </p:cNvPr>
            <p:cNvSpPr>
              <a:spLocks noChangeArrowheads="1"/>
            </p:cNvSpPr>
            <p:nvPr/>
          </p:nvSpPr>
          <p:spPr bwMode="auto">
            <a:xfrm>
              <a:off x="2744" y="1133"/>
              <a:ext cx="2631" cy="953"/>
            </a:xfrm>
            <a:prstGeom prst="homePlate">
              <a:avLst>
                <a:gd name="adj" fmla="val 26968"/>
              </a:avLst>
            </a:prstGeom>
            <a:solidFill>
              <a:srgbClr val="8888B8"/>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8888B8"/>
              </a:extrusionClr>
              <a:contourClr>
                <a:srgbClr val="8888B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2400" b="0">
                  <a:solidFill>
                    <a:srgbClr val="FF0000"/>
                  </a:solidFill>
                  <a:latin typeface="Arial" panose="020B0604020202020204" pitchFamily="34" charset="0"/>
                  <a:ea typeface="標楷體" panose="03000509000000000000" pitchFamily="65" charset="-120"/>
                </a:rPr>
                <a:t>學校代碼</a:t>
              </a:r>
              <a:r>
                <a:rPr kumimoji="1" lang="en-US" altLang="zh-TW" sz="2400" b="0">
                  <a:solidFill>
                    <a:srgbClr val="FF0000"/>
                  </a:solidFill>
                  <a:latin typeface="Arial" panose="020B0604020202020204" pitchFamily="34" charset="0"/>
                  <a:ea typeface="標楷體" panose="03000509000000000000" pitchFamily="65" charset="-120"/>
                </a:rPr>
                <a:t>+SV1</a:t>
              </a:r>
              <a:r>
                <a:rPr kumimoji="1" lang="zh-TW" altLang="en-US" sz="2400" b="0">
                  <a:solidFill>
                    <a:srgbClr val="FF0000"/>
                  </a:solidFill>
                  <a:latin typeface="Arial" panose="020B0604020202020204" pitchFamily="34" charset="0"/>
                  <a:ea typeface="標楷體" panose="03000509000000000000" pitchFamily="65" charset="-120"/>
                </a:rPr>
                <a:t>或</a:t>
              </a:r>
              <a:r>
                <a:rPr kumimoji="1" lang="en-US" altLang="zh-TW" sz="2400" b="0">
                  <a:solidFill>
                    <a:srgbClr val="FF0000"/>
                  </a:solidFill>
                  <a:latin typeface="Arial" panose="020B0604020202020204" pitchFamily="34" charset="0"/>
                  <a:ea typeface="標楷體" panose="03000509000000000000" pitchFamily="65" charset="-120"/>
                </a:rPr>
                <a:t>2</a:t>
              </a:r>
              <a:r>
                <a:rPr kumimoji="1" lang="zh-TW" altLang="en-US" sz="2400" b="0">
                  <a:solidFill>
                    <a:srgbClr val="000000"/>
                  </a:solidFill>
                  <a:latin typeface="Arial" panose="020B0604020202020204" pitchFamily="34" charset="0"/>
                  <a:ea typeface="標楷體" panose="03000509000000000000" pitchFamily="65" charset="-120"/>
                </a:rPr>
                <a:t>學校主管</a:t>
              </a:r>
              <a:r>
                <a:rPr kumimoji="1" lang="en-US" altLang="zh-TW" sz="2400" b="0">
                  <a:solidFill>
                    <a:srgbClr val="000000"/>
                  </a:solidFill>
                  <a:latin typeface="Arial" panose="020B0604020202020204" pitchFamily="34" charset="0"/>
                  <a:ea typeface="標楷體" panose="03000509000000000000" pitchFamily="65" charset="-120"/>
                </a:rPr>
                <a:t> (</a:t>
              </a:r>
              <a:r>
                <a:rPr kumimoji="1" lang="zh-TW" altLang="en-US" sz="2400" b="0">
                  <a:solidFill>
                    <a:srgbClr val="000000"/>
                  </a:solidFill>
                  <a:latin typeface="Arial" panose="020B0604020202020204" pitchFamily="34" charset="0"/>
                  <a:ea typeface="標楷體" panose="03000509000000000000" pitchFamily="65" charset="-120"/>
                </a:rPr>
                <a:t>例如：</a:t>
              </a:r>
              <a:r>
                <a:rPr kumimoji="1" lang="zh-TW" altLang="en-US" sz="2400">
                  <a:solidFill>
                    <a:srgbClr val="FF0000"/>
                  </a:solidFill>
                  <a:latin typeface="Arial" panose="020B0604020202020204" pitchFamily="34" charset="0"/>
                  <a:ea typeface="標楷體" panose="03000509000000000000" pitchFamily="65" charset="-120"/>
                </a:rPr>
                <a:t>校長</a:t>
              </a:r>
              <a:r>
                <a:rPr kumimoji="1" lang="en-US" altLang="zh-TW" sz="2400" b="0">
                  <a:solidFill>
                    <a:srgbClr val="000000"/>
                  </a:solidFill>
                  <a:latin typeface="Arial" panose="020B0604020202020204" pitchFamily="34" charset="0"/>
                  <a:ea typeface="標楷體" panose="03000509000000000000" pitchFamily="65" charset="-120"/>
                </a:rPr>
                <a:t>)</a:t>
              </a:r>
              <a:endParaRPr kumimoji="1" lang="en-US" altLang="ja-JP" sz="2400" b="0">
                <a:solidFill>
                  <a:srgbClr val="000000"/>
                </a:solidFill>
                <a:latin typeface="Arial" panose="020B0604020202020204" pitchFamily="34" charset="0"/>
                <a:ea typeface="標楷體" panose="03000509000000000000" pitchFamily="65" charset="-120"/>
              </a:endParaRPr>
            </a:p>
            <a:p>
              <a:pPr algn="ctr" fontAlgn="base">
                <a:spcBef>
                  <a:spcPct val="0"/>
                </a:spcBef>
                <a:spcAft>
                  <a:spcPct val="0"/>
                </a:spcAft>
                <a:buClrTx/>
                <a:buNone/>
              </a:pPr>
              <a:endParaRPr kumimoji="1" lang="en-US" altLang="ja-JP" sz="3200" b="0">
                <a:solidFill>
                  <a:srgbClr val="000000"/>
                </a:solidFill>
                <a:latin typeface="Arial" panose="020B0604020202020204" pitchFamily="34" charset="0"/>
                <a:ea typeface="標楷體" panose="03000509000000000000" pitchFamily="65" charset="-120"/>
              </a:endParaRPr>
            </a:p>
          </p:txBody>
        </p:sp>
        <p:sp>
          <p:nvSpPr>
            <p:cNvPr id="40969" name="AutoShape 8">
              <a:extLst>
                <a:ext uri="{FF2B5EF4-FFF2-40B4-BE49-F238E27FC236}">
                  <a16:creationId xmlns:a16="http://schemas.microsoft.com/office/drawing/2014/main" xmlns="" id="{D0062DC4-815F-44D8-BFCA-047F820B0B07}"/>
                </a:ext>
              </a:extLst>
            </p:cNvPr>
            <p:cNvSpPr>
              <a:spLocks noChangeArrowheads="1"/>
            </p:cNvSpPr>
            <p:nvPr/>
          </p:nvSpPr>
          <p:spPr bwMode="auto">
            <a:xfrm>
              <a:off x="1520" y="1609"/>
              <a:ext cx="1133" cy="121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0 w 21600"/>
                <a:gd name="T13" fmla="*/ 2911 h 21600"/>
                <a:gd name="T14" fmla="*/ 18226 w 21600"/>
                <a:gd name="T15" fmla="*/ 924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3C3C6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1" lang="zh-TW" altLang="en-US">
                <a:solidFill>
                  <a:srgbClr val="000000"/>
                </a:solidFill>
                <a:latin typeface="Arial" panose="020B0604020202020204" pitchFamily="34" charset="0"/>
                <a:ea typeface="新細明體" panose="02020500000000000000" pitchFamily="18" charset="-120"/>
              </a:endParaRPr>
            </a:p>
          </p:txBody>
        </p:sp>
      </p:grpSp>
      <p:sp>
        <p:nvSpPr>
          <p:cNvPr id="2" name="矩形 1">
            <a:extLst>
              <a:ext uri="{FF2B5EF4-FFF2-40B4-BE49-F238E27FC236}">
                <a16:creationId xmlns:a16="http://schemas.microsoft.com/office/drawing/2014/main" xmlns="" id="{601C5C58-9E1F-4DD2-8C72-57FC213D2AE1}"/>
              </a:ext>
            </a:extLst>
          </p:cNvPr>
          <p:cNvSpPr/>
          <p:nvPr/>
        </p:nvSpPr>
        <p:spPr>
          <a:xfrm>
            <a:off x="1603196" y="1831762"/>
            <a:ext cx="607859" cy="923330"/>
          </a:xfrm>
          <a:prstGeom prst="rect">
            <a:avLst/>
          </a:prstGeom>
          <a:noFill/>
        </p:spPr>
        <p:txBody>
          <a:bodyPr wrap="none">
            <a:spAutoFit/>
          </a:bodyPr>
          <a:lstStyle/>
          <a:p>
            <a:pPr algn="ctr" fontAlgn="base">
              <a:spcBef>
                <a:spcPct val="0"/>
              </a:spcBef>
              <a:spcAft>
                <a:spcPct val="0"/>
              </a:spcAft>
              <a:defRPr/>
            </a:pPr>
            <a:r>
              <a:rPr kumimoji="1" lang="en-US" altLang="zh-TW" sz="5400" b="1" spc="300" dirty="0">
                <a:ln w="11430" cmpd="sng">
                  <a:solidFill>
                    <a:srgbClr val="646ADE">
                      <a:tint val="10000"/>
                    </a:srgbClr>
                  </a:solidFill>
                  <a:prstDash val="solid"/>
                  <a:miter lim="800000"/>
                </a:ln>
                <a:gradFill>
                  <a:gsLst>
                    <a:gs pos="10000">
                      <a:srgbClr val="646ADE">
                        <a:tint val="83000"/>
                        <a:shade val="100000"/>
                        <a:satMod val="200000"/>
                      </a:srgbClr>
                    </a:gs>
                    <a:gs pos="75000">
                      <a:srgbClr val="646ADE">
                        <a:tint val="100000"/>
                        <a:shade val="50000"/>
                        <a:satMod val="150000"/>
                      </a:srgbClr>
                    </a:gs>
                  </a:gsLst>
                  <a:lin ang="5400000"/>
                </a:gradFill>
                <a:effectLst>
                  <a:glow rad="45500">
                    <a:srgbClr val="646ADE">
                      <a:satMod val="220000"/>
                      <a:alpha val="35000"/>
                    </a:srgbClr>
                  </a:glow>
                </a:effectLst>
                <a:latin typeface="Arial" panose="020B0604020202020204" pitchFamily="34" charset="0"/>
                <a:ea typeface="新細明體" panose="02020500000000000000" pitchFamily="18" charset="-120"/>
              </a:rPr>
              <a:t>1</a:t>
            </a:r>
            <a:endParaRPr kumimoji="1" lang="zh-TW" altLang="en-US" sz="5400" b="1" spc="300" dirty="0">
              <a:ln w="11430" cmpd="sng">
                <a:solidFill>
                  <a:srgbClr val="646ADE">
                    <a:tint val="10000"/>
                  </a:srgbClr>
                </a:solidFill>
                <a:prstDash val="solid"/>
                <a:miter lim="800000"/>
              </a:ln>
              <a:gradFill>
                <a:gsLst>
                  <a:gs pos="10000">
                    <a:srgbClr val="646ADE">
                      <a:tint val="83000"/>
                      <a:shade val="100000"/>
                      <a:satMod val="200000"/>
                    </a:srgbClr>
                  </a:gs>
                  <a:gs pos="75000">
                    <a:srgbClr val="646ADE">
                      <a:tint val="100000"/>
                      <a:shade val="50000"/>
                      <a:satMod val="150000"/>
                    </a:srgbClr>
                  </a:gs>
                </a:gsLst>
                <a:lin ang="5400000"/>
              </a:gradFill>
              <a:effectLst>
                <a:glow rad="45500">
                  <a:srgbClr val="646ADE">
                    <a:satMod val="220000"/>
                    <a:alpha val="35000"/>
                  </a:srgbClr>
                </a:glow>
              </a:effectLst>
              <a:latin typeface="Arial" panose="020B0604020202020204" pitchFamily="34" charset="0"/>
              <a:ea typeface="新細明體" panose="02020500000000000000" pitchFamily="18" charset="-120"/>
            </a:endParaRPr>
          </a:p>
        </p:txBody>
      </p:sp>
      <p:sp>
        <p:nvSpPr>
          <p:cNvPr id="14" name="矩形 13">
            <a:extLst>
              <a:ext uri="{FF2B5EF4-FFF2-40B4-BE49-F238E27FC236}">
                <a16:creationId xmlns:a16="http://schemas.microsoft.com/office/drawing/2014/main" xmlns="" id="{A805E245-BB83-4DEF-90C7-4B0399E5319C}"/>
              </a:ext>
            </a:extLst>
          </p:cNvPr>
          <p:cNvSpPr/>
          <p:nvPr/>
        </p:nvSpPr>
        <p:spPr>
          <a:xfrm>
            <a:off x="6871766" y="1901385"/>
            <a:ext cx="607859" cy="923330"/>
          </a:xfrm>
          <a:prstGeom prst="rect">
            <a:avLst/>
          </a:prstGeom>
          <a:noFill/>
        </p:spPr>
        <p:txBody>
          <a:bodyPr wrap="none">
            <a:spAutoFit/>
          </a:bodyPr>
          <a:lstStyle/>
          <a:p>
            <a:pPr algn="ctr" fontAlgn="base">
              <a:spcBef>
                <a:spcPct val="0"/>
              </a:spcBef>
              <a:spcAft>
                <a:spcPct val="0"/>
              </a:spcAft>
              <a:defRPr/>
            </a:pPr>
            <a:r>
              <a:rPr kumimoji="1" lang="en-US" altLang="zh-TW" sz="5400" b="1" spc="300" dirty="0">
                <a:ln w="11430" cmpd="sng">
                  <a:solidFill>
                    <a:srgbClr val="646ADE">
                      <a:tint val="10000"/>
                    </a:srgbClr>
                  </a:solidFill>
                  <a:prstDash val="solid"/>
                  <a:miter lim="800000"/>
                </a:ln>
                <a:gradFill>
                  <a:gsLst>
                    <a:gs pos="10000">
                      <a:srgbClr val="646ADE">
                        <a:tint val="83000"/>
                        <a:shade val="100000"/>
                        <a:satMod val="200000"/>
                      </a:srgbClr>
                    </a:gs>
                    <a:gs pos="75000">
                      <a:srgbClr val="646ADE">
                        <a:tint val="100000"/>
                        <a:shade val="50000"/>
                        <a:satMod val="150000"/>
                      </a:srgbClr>
                    </a:gs>
                  </a:gsLst>
                  <a:lin ang="5400000"/>
                </a:gradFill>
                <a:effectLst>
                  <a:glow rad="45500">
                    <a:srgbClr val="646ADE">
                      <a:satMod val="220000"/>
                      <a:alpha val="35000"/>
                    </a:srgbClr>
                  </a:glow>
                </a:effectLst>
                <a:latin typeface="Arial" panose="020B0604020202020204" pitchFamily="34" charset="0"/>
                <a:ea typeface="新細明體" panose="02020500000000000000" pitchFamily="18" charset="-120"/>
              </a:rPr>
              <a:t>2</a:t>
            </a:r>
            <a:endParaRPr kumimoji="1" lang="zh-TW" altLang="en-US" sz="5400" b="1" spc="300" dirty="0">
              <a:ln w="11430" cmpd="sng">
                <a:solidFill>
                  <a:srgbClr val="646ADE">
                    <a:tint val="10000"/>
                  </a:srgbClr>
                </a:solidFill>
                <a:prstDash val="solid"/>
                <a:miter lim="800000"/>
              </a:ln>
              <a:gradFill>
                <a:gsLst>
                  <a:gs pos="10000">
                    <a:srgbClr val="646ADE">
                      <a:tint val="83000"/>
                      <a:shade val="100000"/>
                      <a:satMod val="200000"/>
                    </a:srgbClr>
                  </a:gs>
                  <a:gs pos="75000">
                    <a:srgbClr val="646ADE">
                      <a:tint val="100000"/>
                      <a:shade val="50000"/>
                      <a:satMod val="150000"/>
                    </a:srgbClr>
                  </a:gs>
                </a:gsLst>
                <a:lin ang="5400000"/>
              </a:gradFill>
              <a:effectLst>
                <a:glow rad="45500">
                  <a:srgbClr val="646ADE">
                    <a:satMod val="220000"/>
                    <a:alpha val="35000"/>
                  </a:srgbClr>
                </a:glow>
              </a:effectLst>
              <a:latin typeface="Arial" panose="020B0604020202020204" pitchFamily="34" charset="0"/>
              <a:ea typeface="新細明體" panose="02020500000000000000" pitchFamily="18" charset="-12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圖片 3">
            <a:extLst>
              <a:ext uri="{FF2B5EF4-FFF2-40B4-BE49-F238E27FC236}">
                <a16:creationId xmlns:a16="http://schemas.microsoft.com/office/drawing/2014/main" xmlns="" id="{DBF09BF1-5D98-4DEA-A754-478B06ECB6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518557"/>
            <a:ext cx="9144001" cy="503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a:extLst>
              <a:ext uri="{FF2B5EF4-FFF2-40B4-BE49-F238E27FC236}">
                <a16:creationId xmlns:a16="http://schemas.microsoft.com/office/drawing/2014/main" xmlns="" id="{14897902-4537-4075-B16A-3BAC510C7AD5}"/>
              </a:ext>
            </a:extLst>
          </p:cNvPr>
          <p:cNvSpPr txBox="1"/>
          <p:nvPr/>
        </p:nvSpPr>
        <p:spPr>
          <a:xfrm>
            <a:off x="1524000" y="404811"/>
            <a:ext cx="9144000" cy="646331"/>
          </a:xfrm>
          <a:prstGeom prst="rect">
            <a:avLst/>
          </a:prstGeom>
          <a:noFill/>
        </p:spPr>
        <p:txBody>
          <a:bodyPr>
            <a:spAutoFit/>
          </a:bodyPr>
          <a:lstStyle/>
          <a:p>
            <a:pPr algn="ctr">
              <a:defRPr/>
            </a:pP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於</a:t>
            </a:r>
            <a:r>
              <a:rPr lang="zh-TW" altLang="en-US" sz="3600" b="1" u="sng" cap="all" dirty="0">
                <a:ln w="0"/>
                <a:solidFill>
                  <a:srgbClr val="FF0000"/>
                </a:solidFill>
                <a:effectLst>
                  <a:reflection blurRad="12700" stA="50000" endPos="50000" dist="5000" dir="5400000" sy="-100000" rotWithShape="0"/>
                </a:effectLst>
                <a:latin typeface="微軟正黑體" pitchFamily="34" charset="-120"/>
                <a:ea typeface="微軟正黑體" pitchFamily="34" charset="-120"/>
              </a:rPr>
              <a:t>承辦人</a:t>
            </a: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帳號下設定</a:t>
            </a:r>
            <a:endPar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endParaRPr>
          </a:p>
        </p:txBody>
      </p:sp>
      <p:sp>
        <p:nvSpPr>
          <p:cNvPr id="23556" name="文字方塊 7">
            <a:extLst>
              <a:ext uri="{FF2B5EF4-FFF2-40B4-BE49-F238E27FC236}">
                <a16:creationId xmlns:a16="http://schemas.microsoft.com/office/drawing/2014/main" xmlns="" id="{F8D1AAEA-DFED-455D-A3FB-FAF1CE6E27B3}"/>
              </a:ext>
            </a:extLst>
          </p:cNvPr>
          <p:cNvSpPr txBox="1">
            <a:spLocks noChangeArrowheads="1"/>
          </p:cNvSpPr>
          <p:nvPr/>
        </p:nvSpPr>
        <p:spPr bwMode="auto">
          <a:xfrm>
            <a:off x="6311901" y="3464379"/>
            <a:ext cx="4562928" cy="1323439"/>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273050" indent="-273050" eaLnBrk="1" fontAlgn="base" hangingPunct="1">
              <a:spcBef>
                <a:spcPct val="0"/>
              </a:spcBef>
              <a:spcAft>
                <a:spcPct val="0"/>
              </a:spcAft>
              <a:buNone/>
              <a:defRPr/>
            </a:pPr>
            <a:r>
              <a:rPr kumimoji="1" lang="en-US" altLang="zh-TW" sz="2000" b="1" dirty="0">
                <a:solidFill>
                  <a:srgbClr val="000000"/>
                </a:solidFill>
                <a:latin typeface="微軟正黑體" panose="020B0604030504040204" pitchFamily="34" charset="-120"/>
                <a:ea typeface="微軟正黑體" panose="020B0604030504040204" pitchFamily="34" charset="-120"/>
              </a:rPr>
              <a:t>Q</a:t>
            </a:r>
            <a:r>
              <a:rPr kumimoji="1" lang="zh-TW" altLang="en-US" sz="2000" b="1" dirty="0">
                <a:solidFill>
                  <a:srgbClr val="000000"/>
                </a:solidFill>
                <a:latin typeface="微軟正黑體" panose="020B0604030504040204" pitchFamily="34" charset="-120"/>
                <a:ea typeface="微軟正黑體" panose="020B0604030504040204" pitchFamily="34" charset="-120"/>
              </a:rPr>
              <a:t>：學校審核</a:t>
            </a:r>
            <a:r>
              <a:rPr kumimoji="1" lang="en-US" altLang="zh-TW" sz="2000" b="1" dirty="0">
                <a:solidFill>
                  <a:srgbClr val="000000"/>
                </a:solidFill>
                <a:latin typeface="微軟正黑體" panose="020B0604030504040204" pitchFamily="34" charset="-120"/>
                <a:ea typeface="微軟正黑體" panose="020B0604030504040204" pitchFamily="34" charset="-120"/>
              </a:rPr>
              <a:t>/</a:t>
            </a:r>
            <a:r>
              <a:rPr kumimoji="1" lang="zh-TW" altLang="en-US" sz="2000" b="1" dirty="0">
                <a:solidFill>
                  <a:srgbClr val="000000"/>
                </a:solidFill>
                <a:latin typeface="微軟正黑體" panose="020B0604030504040204" pitchFamily="34" charset="-120"/>
                <a:ea typeface="微軟正黑體" panose="020B0604030504040204" pitchFamily="34" charset="-120"/>
              </a:rPr>
              <a:t>陳報層級如何變更？</a:t>
            </a:r>
            <a:endParaRPr kumimoji="1" lang="en-US" altLang="zh-TW" sz="2000" b="1" dirty="0">
              <a:solidFill>
                <a:srgbClr val="000000"/>
              </a:solidFill>
              <a:latin typeface="微軟正黑體" panose="020B0604030504040204" pitchFamily="34" charset="-120"/>
              <a:ea typeface="微軟正黑體" panose="020B0604030504040204" pitchFamily="34" charset="-120"/>
            </a:endParaRPr>
          </a:p>
          <a:p>
            <a:pPr marL="355600" indent="-355600" eaLnBrk="1" fontAlgn="base" hangingPunct="1">
              <a:spcBef>
                <a:spcPct val="0"/>
              </a:spcBef>
              <a:spcAft>
                <a:spcPct val="0"/>
              </a:spcAft>
              <a:buNone/>
              <a:defRPr/>
            </a:pPr>
            <a:r>
              <a:rPr kumimoji="1" lang="en-US" altLang="zh-TW" sz="2000" b="1" dirty="0">
                <a:solidFill>
                  <a:srgbClr val="FF0000"/>
                </a:solidFill>
                <a:latin typeface="微軟正黑體" panose="020B0604030504040204" pitchFamily="34" charset="-120"/>
                <a:ea typeface="微軟正黑體" panose="020B0604030504040204" pitchFamily="34" charset="-120"/>
              </a:rPr>
              <a:t>A</a:t>
            </a:r>
            <a:r>
              <a:rPr kumimoji="1" lang="zh-TW" altLang="en-US" sz="2000" b="1" dirty="0">
                <a:solidFill>
                  <a:srgbClr val="FF0000"/>
                </a:solidFill>
                <a:latin typeface="微軟正黑體" panose="020B0604030504040204" pitchFamily="34" charset="-120"/>
                <a:ea typeface="微軟正黑體" panose="020B0604030504040204" pitchFamily="34" charset="-120"/>
              </a:rPr>
              <a:t>：請於承辦人</a:t>
            </a:r>
            <a:r>
              <a:rPr kumimoji="1" lang="en-US" altLang="zh-TW" sz="2000" b="1" dirty="0">
                <a:solidFill>
                  <a:srgbClr val="FF0000"/>
                </a:solidFill>
                <a:latin typeface="微軟正黑體" panose="020B0604030504040204" pitchFamily="34" charset="-120"/>
                <a:ea typeface="微軟正黑體" panose="020B0604030504040204" pitchFamily="34" charset="-120"/>
              </a:rPr>
              <a:t>(</a:t>
            </a:r>
            <a:r>
              <a:rPr kumimoji="1" lang="zh-TW" altLang="en-US" sz="2000" b="1" dirty="0">
                <a:solidFill>
                  <a:srgbClr val="FF0000"/>
                </a:solidFill>
                <a:latin typeface="微軟正黑體" panose="020B0604030504040204" pitchFamily="34" charset="-120"/>
                <a:ea typeface="微軟正黑體" panose="020B0604030504040204" pitchFamily="34" charset="-120"/>
              </a:rPr>
              <a:t>學校代碼者</a:t>
            </a:r>
            <a:r>
              <a:rPr kumimoji="1" lang="en-US" altLang="zh-TW" sz="2000" b="1" dirty="0">
                <a:solidFill>
                  <a:srgbClr val="FF0000"/>
                </a:solidFill>
                <a:latin typeface="微軟正黑體" panose="020B0604030504040204" pitchFamily="34" charset="-120"/>
                <a:ea typeface="微軟正黑體" panose="020B0604030504040204" pitchFamily="34" charset="-120"/>
              </a:rPr>
              <a:t>)</a:t>
            </a:r>
            <a:r>
              <a:rPr kumimoji="1" lang="zh-TW" altLang="en-US" sz="2000" b="1" dirty="0">
                <a:solidFill>
                  <a:srgbClr val="FF0000"/>
                </a:solidFill>
                <a:latin typeface="微軟正黑體" panose="020B0604030504040204" pitchFamily="34" charset="-120"/>
                <a:ea typeface="微軟正黑體" panose="020B0604030504040204" pitchFamily="34" charset="-120"/>
              </a:rPr>
              <a:t>帳號登入，至其「帳號設定」，依辦理情形就主管帳號設定「可用」或「停用」。</a:t>
            </a:r>
          </a:p>
        </p:txBody>
      </p:sp>
      <p:sp>
        <p:nvSpPr>
          <p:cNvPr id="4" name="矩形 3">
            <a:extLst>
              <a:ext uri="{FF2B5EF4-FFF2-40B4-BE49-F238E27FC236}">
                <a16:creationId xmlns:a16="http://schemas.microsoft.com/office/drawing/2014/main" xmlns="" id="{C0CA785B-9A49-4694-B5A3-EA980F76B741}"/>
              </a:ext>
            </a:extLst>
          </p:cNvPr>
          <p:cNvSpPr/>
          <p:nvPr/>
        </p:nvSpPr>
        <p:spPr>
          <a:xfrm>
            <a:off x="9120189" y="5300664"/>
            <a:ext cx="1152525" cy="1152525"/>
          </a:xfrm>
          <a:prstGeom prst="rect">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3">
            <a:extLst>
              <a:ext uri="{FF2B5EF4-FFF2-40B4-BE49-F238E27FC236}">
                <a16:creationId xmlns:a16="http://schemas.microsoft.com/office/drawing/2014/main" xmlns="" id="{AC73A848-7915-4BBB-988E-2919D18EF338}"/>
              </a:ext>
            </a:extLst>
          </p:cNvPr>
          <p:cNvSpPr txBox="1">
            <a:spLocks noGrp="1"/>
          </p:cNvSpPr>
          <p:nvPr/>
        </p:nvSpPr>
        <p:spPr>
          <a:xfrm>
            <a:off x="9983789" y="6305550"/>
            <a:ext cx="611187" cy="476250"/>
          </a:xfrm>
          <a:prstGeom prst="rect">
            <a:avLst/>
          </a:prstGeom>
          <a:noFill/>
        </p:spPr>
        <p:txBody>
          <a:bodyPr anchor="b"/>
          <a:lstStyle/>
          <a:p>
            <a:pPr algn="ctr" fontAlgn="base">
              <a:spcBef>
                <a:spcPct val="0"/>
              </a:spcBef>
              <a:spcAft>
                <a:spcPct val="0"/>
              </a:spcAft>
              <a:defRPr/>
            </a:pPr>
            <a:r>
              <a:rPr lang="en-US" altLang="zh-TW" sz="1600" b="1" dirty="0">
                <a:solidFill>
                  <a:srgbClr val="0033CC"/>
                </a:solidFill>
                <a:latin typeface="Tahoma" pitchFamily="34" charset="0"/>
                <a:ea typeface="新細明體" panose="02020500000000000000" pitchFamily="18" charset="-120"/>
                <a:cs typeface="Tahoma" pitchFamily="34" charset="0"/>
              </a:rPr>
              <a:t>1</a:t>
            </a:r>
          </a:p>
        </p:txBody>
      </p:sp>
      <p:sp>
        <p:nvSpPr>
          <p:cNvPr id="8" name="TextBox 7">
            <a:extLst>
              <a:ext uri="{FF2B5EF4-FFF2-40B4-BE49-F238E27FC236}">
                <a16:creationId xmlns:a16="http://schemas.microsoft.com/office/drawing/2014/main" xmlns="" id="{6C198082-2196-4560-B555-F3625BC39BCB}"/>
              </a:ext>
            </a:extLst>
          </p:cNvPr>
          <p:cNvSpPr txBox="1">
            <a:spLocks noChangeArrowheads="1"/>
          </p:cNvSpPr>
          <p:nvPr/>
        </p:nvSpPr>
        <p:spPr bwMode="auto">
          <a:xfrm flipH="1">
            <a:off x="2063750" y="2708276"/>
            <a:ext cx="8135938" cy="775597"/>
          </a:xfrm>
          <a:prstGeom prst="rect">
            <a:avLst/>
          </a:prstGeom>
          <a:noFill/>
          <a:ln w="9525">
            <a:noFill/>
            <a:miter lim="800000"/>
            <a:headEnd/>
            <a:tailEnd/>
          </a:ln>
        </p:spPr>
        <p:txBody>
          <a:bodyPr>
            <a:spAutoFit/>
          </a:bodyPr>
          <a:lstStyle/>
          <a:p>
            <a:pPr algn="ctr" fontAlgn="base">
              <a:lnSpc>
                <a:spcPts val="5000"/>
              </a:lnSpc>
              <a:spcBef>
                <a:spcPct val="0"/>
              </a:spcBef>
              <a:spcAft>
                <a:spcPct val="0"/>
              </a:spcAft>
              <a:buSzPct val="100000"/>
              <a:defRPr/>
            </a:pPr>
            <a:r>
              <a:rPr lang="zh-TW" altLang="en-US" sz="6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系統填報及操作說明</a:t>
            </a:r>
            <a:endParaRPr lang="en-US" altLang="zh-TW" sz="6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endParaRPr>
          </a:p>
        </p:txBody>
      </p:sp>
      <p:pic>
        <p:nvPicPr>
          <p:cNvPr id="45060" name="圖片 15" descr="business-closing-the-deal-backgrounds-powerpoint.jpg">
            <a:extLst>
              <a:ext uri="{FF2B5EF4-FFF2-40B4-BE49-F238E27FC236}">
                <a16:creationId xmlns:a16="http://schemas.microsoft.com/office/drawing/2014/main" xmlns="" id="{8DC70704-2B4A-4CEC-9E27-2B790CCB3E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6" y="3700463"/>
            <a:ext cx="2963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2129444" y="277040"/>
            <a:ext cx="2646878" cy="830997"/>
          </a:xfrm>
          <a:prstGeom prst="rect">
            <a:avLst/>
          </a:prstGeom>
          <a:noFill/>
        </p:spPr>
        <p:txBody>
          <a:bodyPr wrap="none" lIns="91440" tIns="45720" rIns="91440" bIns="45720">
            <a:spAutoFit/>
          </a:bodyPr>
          <a:lstStyle/>
          <a:p>
            <a:pPr algn="ctr"/>
            <a:r>
              <a:rPr lang="zh-TW" altLang="en-US" sz="4800" b="1" dirty="0">
                <a:solidFill>
                  <a:srgbClr val="7030A0"/>
                </a:solidFill>
                <a:latin typeface="微軟正黑體" panose="020B0604030504040204" pitchFamily="34" charset="-120"/>
                <a:ea typeface="微軟正黑體" panose="020B0604030504040204" pitchFamily="34" charset="-120"/>
                <a:sym typeface="Calibri" pitchFamily="34" charset="0"/>
              </a:rPr>
              <a:t>壹、通報</a:t>
            </a:r>
            <a:endParaRPr lang="zh-TW" altLang="en-US" sz="32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endParaRP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1378854" y="1436034"/>
            <a:ext cx="9924466" cy="1200329"/>
          </a:xfrm>
          <a:prstGeom prst="rect">
            <a:avLst/>
          </a:prstGeom>
          <a:noFill/>
          <a:ln w="9525">
            <a:noFill/>
            <a:miter lim="800000"/>
            <a:headEnd/>
            <a:tailEnd/>
          </a:ln>
        </p:spPr>
        <p:txBody>
          <a:bodyPr wrap="square">
            <a:spAutoFit/>
          </a:bodyPr>
          <a:lstStyle/>
          <a:p>
            <a:pPr algn="ctr" eaLnBrk="1" hangingPunct="1">
              <a:spcBef>
                <a:spcPts val="1800"/>
              </a:spcBef>
              <a:buSzPct val="100000"/>
              <a:defRPr/>
            </a:pPr>
            <a:r>
              <a:rPr kumimoji="0" lang="zh-TW" altLang="en-US" sz="7200" b="1" dirty="0">
                <a:solidFill>
                  <a:srgbClr val="FF0000"/>
                </a:solidFill>
                <a:latin typeface="微軟正黑體" panose="020B0604030504040204" pitchFamily="34" charset="-120"/>
                <a:ea typeface="微軟正黑體" panose="020B0604030504040204" pitchFamily="34" charset="-120"/>
                <a:sym typeface="Calibri" pitchFamily="34" charset="0"/>
              </a:rPr>
              <a:t>告知</a:t>
            </a: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單</a:t>
            </a:r>
            <a:r>
              <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VS</a:t>
            </a:r>
            <a:r>
              <a:rPr kumimoji="0" lang="zh-TW" altLang="en-US" sz="7200" b="1" dirty="0">
                <a:solidFill>
                  <a:srgbClr val="FF0000"/>
                </a:solidFill>
                <a:latin typeface="微軟正黑體" panose="020B0604030504040204" pitchFamily="34" charset="-120"/>
                <a:ea typeface="微軟正黑體" panose="020B0604030504040204" pitchFamily="34" charset="-120"/>
                <a:sym typeface="Calibri" pitchFamily="34" charset="0"/>
              </a:rPr>
              <a:t>檢舉</a:t>
            </a:r>
            <a:r>
              <a:rPr kumimoji="0" lang="zh-TW" altLang="en-US"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單 一樣嗎？</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TextBox 7">
            <a:extLst>
              <a:ext uri="{FF2B5EF4-FFF2-40B4-BE49-F238E27FC236}">
                <a16:creationId xmlns:a16="http://schemas.microsoft.com/office/drawing/2014/main" xmlns="" id="{AC013420-05EC-4AE0-8115-312344F1CE18}"/>
              </a:ext>
            </a:extLst>
          </p:cNvPr>
          <p:cNvSpPr txBox="1">
            <a:spLocks noChangeArrowheads="1"/>
          </p:cNvSpPr>
          <p:nvPr/>
        </p:nvSpPr>
        <p:spPr bwMode="auto">
          <a:xfrm flipH="1">
            <a:off x="359227" y="3712885"/>
            <a:ext cx="11593286" cy="2626360"/>
          </a:xfrm>
          <a:prstGeom prst="rect">
            <a:avLst/>
          </a:prstGeom>
          <a:noFill/>
          <a:ln w="9525">
            <a:noFill/>
            <a:miter lim="800000"/>
            <a:headEnd/>
            <a:tailEnd/>
          </a:ln>
        </p:spPr>
        <p:txBody>
          <a:bodyPr wrap="square">
            <a:spAutoFit/>
          </a:bodyPr>
          <a:lstStyle/>
          <a:p>
            <a:pPr algn="ctr" eaLnBrk="1" hangingPunct="1">
              <a:lnSpc>
                <a:spcPts val="5000"/>
              </a:lnSpc>
              <a:spcBef>
                <a:spcPts val="1800"/>
              </a:spcBef>
              <a:buSzPct val="100000"/>
              <a:defRPr/>
            </a:pP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知悉人欲</a:t>
            </a:r>
            <a:r>
              <a:rPr kumimoji="0"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告知窗口，請填</a:t>
            </a:r>
            <a:r>
              <a:rPr kumimoji="0" lang="zh-TW" altLang="en-US" sz="8000" b="1" dirty="0">
                <a:solidFill>
                  <a:srgbClr val="FF0000"/>
                </a:solidFill>
                <a:latin typeface="微軟正黑體" panose="020B0604030504040204" pitchFamily="34" charset="-120"/>
                <a:ea typeface="微軟正黑體" panose="020B0604030504040204" pitchFamily="34" charset="-120"/>
                <a:sym typeface="Calibri" pitchFamily="34" charset="0"/>
              </a:rPr>
              <a:t>告知單</a:t>
            </a:r>
            <a:endParaRPr kumimoji="0" lang="en-US" altLang="zh-TW" sz="5400" b="1" dirty="0">
              <a:solidFill>
                <a:srgbClr val="FF0000"/>
              </a:solidFill>
              <a:latin typeface="微軟正黑體" panose="020B0604030504040204" pitchFamily="34" charset="-120"/>
              <a:ea typeface="微軟正黑體" panose="020B0604030504040204" pitchFamily="34" charset="-120"/>
              <a:sym typeface="Calibri" pitchFamily="34" charset="0"/>
            </a:endParaRPr>
          </a:p>
          <a:p>
            <a:pPr algn="ctr" eaLnBrk="1" hangingPunct="1">
              <a:spcBef>
                <a:spcPts val="1800"/>
              </a:spcBef>
              <a:buSzPct val="100000"/>
              <a:defRPr/>
            </a:pP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如果不是要調查，請別再寫申請調查</a:t>
            </a:r>
            <a:r>
              <a:rPr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kumimoji="0"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檢舉調查單了喔！</a:t>
            </a:r>
            <a:endParaRPr kumimoji="0"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12726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A49026A5-DEF7-4146-9F1B-5CEDE98C720B}"/>
              </a:ext>
            </a:extLst>
          </p:cNvPr>
          <p:cNvSpPr txBox="1"/>
          <p:nvPr/>
        </p:nvSpPr>
        <p:spPr>
          <a:xfrm>
            <a:off x="1524000" y="658019"/>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系統填報及操作說明</a:t>
            </a:r>
          </a:p>
        </p:txBody>
      </p:sp>
      <p:pic>
        <p:nvPicPr>
          <p:cNvPr id="47107" name="圖片 2">
            <a:extLst>
              <a:ext uri="{FF2B5EF4-FFF2-40B4-BE49-F238E27FC236}">
                <a16:creationId xmlns:a16="http://schemas.microsoft.com/office/drawing/2014/main" xmlns="" id="{35164A01-B636-462D-873B-AE92B4BD0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4488" y="1581350"/>
            <a:ext cx="9663512" cy="501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FC377883-D2E4-4055-B2F7-2947D15AC035}"/>
              </a:ext>
            </a:extLst>
          </p:cNvPr>
          <p:cNvSpPr/>
          <p:nvPr/>
        </p:nvSpPr>
        <p:spPr>
          <a:xfrm>
            <a:off x="1524000" y="519411"/>
            <a:ext cx="1569661" cy="923330"/>
          </a:xfrm>
          <a:prstGeom prst="rect">
            <a:avLst/>
          </a:prstGeom>
          <a:noFill/>
        </p:spPr>
        <p:txBody>
          <a:bodyPr wrap="none">
            <a:spAutoFit/>
          </a:bodyPr>
          <a:lstStyle/>
          <a:p>
            <a:pPr algn="ctr" fontAlgn="base">
              <a:spcBef>
                <a:spcPct val="0"/>
              </a:spcBef>
              <a:spcAft>
                <a:spcPct val="0"/>
              </a:spcAft>
              <a:defRPr/>
            </a:pPr>
            <a:r>
              <a:rPr kumimoji="1" lang="zh-TW" altLang="en-US" sz="5400" b="1" dirty="0">
                <a:ln w="1905"/>
                <a:gradFill>
                  <a:gsLst>
                    <a:gs pos="0">
                      <a:srgbClr val="179EB0">
                        <a:shade val="20000"/>
                        <a:satMod val="200000"/>
                      </a:srgbClr>
                    </a:gs>
                    <a:gs pos="78000">
                      <a:srgbClr val="179EB0">
                        <a:tint val="90000"/>
                        <a:shade val="89000"/>
                        <a:satMod val="220000"/>
                      </a:srgbClr>
                    </a:gs>
                    <a:gs pos="100000">
                      <a:srgbClr val="179EB0">
                        <a:tint val="12000"/>
                        <a:satMod val="255000"/>
                      </a:srgbClr>
                    </a:gs>
                  </a:gsLst>
                  <a:lin ang="5400000"/>
                </a:gra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首頁</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BC64523C-71E1-45C5-A749-576FA5E687AF}"/>
              </a:ext>
            </a:extLst>
          </p:cNvPr>
          <p:cNvSpPr txBox="1"/>
          <p:nvPr/>
        </p:nvSpPr>
        <p:spPr>
          <a:xfrm>
            <a:off x="1503363" y="654844"/>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系統填報及操作說明</a:t>
            </a:r>
          </a:p>
        </p:txBody>
      </p:sp>
      <p:sp>
        <p:nvSpPr>
          <p:cNvPr id="26627" name="文字方塊 6">
            <a:extLst>
              <a:ext uri="{FF2B5EF4-FFF2-40B4-BE49-F238E27FC236}">
                <a16:creationId xmlns:a16="http://schemas.microsoft.com/office/drawing/2014/main" xmlns="" id="{FE1050DD-A347-47BD-BA77-C547A44EF513}"/>
              </a:ext>
            </a:extLst>
          </p:cNvPr>
          <p:cNvSpPr txBox="1">
            <a:spLocks noChangeArrowheads="1"/>
          </p:cNvSpPr>
          <p:nvPr/>
        </p:nvSpPr>
        <p:spPr bwMode="auto">
          <a:xfrm>
            <a:off x="6831012" y="1627188"/>
            <a:ext cx="5121502" cy="3785652"/>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355600" indent="-355600" algn="just" eaLnBrk="1" fontAlgn="base" hangingPunct="1">
              <a:spcBef>
                <a:spcPct val="0"/>
              </a:spcBef>
              <a:spcAft>
                <a:spcPct val="0"/>
              </a:spcAft>
              <a:buNone/>
              <a:defRPr/>
            </a:pPr>
            <a:r>
              <a:rPr kumimoji="1" lang="en-US" altLang="zh-TW" sz="2000" b="1" dirty="0">
                <a:solidFill>
                  <a:srgbClr val="000000"/>
                </a:solidFill>
                <a:latin typeface="微軟正黑體" panose="020B0604030504040204" pitchFamily="34" charset="-120"/>
                <a:ea typeface="微軟正黑體" panose="020B0604030504040204" pitchFamily="34" charset="-120"/>
              </a:rPr>
              <a:t>Q</a:t>
            </a:r>
            <a:r>
              <a:rPr kumimoji="1" lang="zh-TW" altLang="en-US" sz="2000" b="1" dirty="0">
                <a:solidFill>
                  <a:srgbClr val="000000"/>
                </a:solidFill>
                <a:latin typeface="微軟正黑體" panose="020B0604030504040204" pitchFamily="34" charset="-120"/>
                <a:ea typeface="微軟正黑體" panose="020B0604030504040204" pitchFamily="34" charset="-120"/>
              </a:rPr>
              <a:t>：於校安系統通報後，多久時間會於本系統待處理案件區看到通報之案件？</a:t>
            </a:r>
            <a:endParaRPr kumimoji="1" lang="en-US" altLang="zh-TW" sz="2000" b="1" dirty="0">
              <a:solidFill>
                <a:srgbClr val="000000"/>
              </a:solidFill>
              <a:latin typeface="微軟正黑體" panose="020B0604030504040204" pitchFamily="34" charset="-120"/>
              <a:ea typeface="微軟正黑體" panose="020B0604030504040204" pitchFamily="34" charset="-120"/>
            </a:endParaRPr>
          </a:p>
          <a:p>
            <a:pPr marL="355600" indent="-355600" algn="just" eaLnBrk="1" fontAlgn="base" hangingPunct="1">
              <a:spcBef>
                <a:spcPct val="0"/>
              </a:spcBef>
              <a:spcAft>
                <a:spcPct val="0"/>
              </a:spcAft>
              <a:buNone/>
              <a:defRPr/>
            </a:pPr>
            <a:r>
              <a:rPr kumimoji="1" lang="en-US" altLang="zh-TW" sz="2000" b="1" dirty="0">
                <a:solidFill>
                  <a:srgbClr val="FF0000"/>
                </a:solidFill>
                <a:latin typeface="微軟正黑體" panose="020B0604030504040204" pitchFamily="34" charset="-120"/>
                <a:ea typeface="微軟正黑體" panose="020B0604030504040204" pitchFamily="34" charset="-120"/>
              </a:rPr>
              <a:t>A</a:t>
            </a:r>
            <a:r>
              <a:rPr kumimoji="1" lang="zh-TW" altLang="en-US" sz="2000" b="1" dirty="0">
                <a:solidFill>
                  <a:srgbClr val="FF0000"/>
                </a:solidFill>
                <a:latin typeface="微軟正黑體" panose="020B0604030504040204" pitchFamily="34" charset="-120"/>
                <a:ea typeface="微軟正黑體" panose="020B0604030504040204" pitchFamily="34" charset="-120"/>
              </a:rPr>
              <a:t>：於校安系統完成案件之通報後</a:t>
            </a:r>
            <a:r>
              <a:rPr kumimoji="1" lang="zh-TW" altLang="zh-TW" sz="2000" b="1" dirty="0">
                <a:solidFill>
                  <a:srgbClr val="FF0000"/>
                </a:solidFill>
                <a:latin typeface="微軟正黑體" panose="020B0604030504040204" pitchFamily="34" charset="-120"/>
                <a:ea typeface="微軟正黑體" panose="020B0604030504040204" pitchFamily="34" charset="-120"/>
              </a:rPr>
              <a:t>，經</a:t>
            </a:r>
            <a:r>
              <a:rPr kumimoji="1" lang="en-US" altLang="zh-TW" sz="2000" b="1" dirty="0">
                <a:solidFill>
                  <a:srgbClr val="3D2EFA"/>
                </a:solidFill>
                <a:latin typeface="微軟正黑體" panose="020B0604030504040204" pitchFamily="34" charset="-120"/>
                <a:ea typeface="微軟正黑體" panose="020B0604030504040204" pitchFamily="34" charset="-120"/>
              </a:rPr>
              <a:t>24</a:t>
            </a:r>
            <a:r>
              <a:rPr kumimoji="1" lang="zh-TW" altLang="zh-TW" sz="2000" b="1" dirty="0">
                <a:solidFill>
                  <a:srgbClr val="3D2EFA"/>
                </a:solidFill>
                <a:latin typeface="微軟正黑體" panose="020B0604030504040204" pitchFamily="34" charset="-120"/>
                <a:ea typeface="微軟正黑體" panose="020B0604030504040204" pitchFamily="34" charset="-120"/>
              </a:rPr>
              <a:t>小時至</a:t>
            </a:r>
            <a:r>
              <a:rPr kumimoji="1" lang="en-US" altLang="zh-TW" sz="2000" b="1" dirty="0">
                <a:solidFill>
                  <a:srgbClr val="3D2EFA"/>
                </a:solidFill>
                <a:latin typeface="微軟正黑體" panose="020B0604030504040204" pitchFamily="34" charset="-120"/>
                <a:ea typeface="微軟正黑體" panose="020B0604030504040204" pitchFamily="34" charset="-120"/>
              </a:rPr>
              <a:t>48</a:t>
            </a:r>
            <a:r>
              <a:rPr kumimoji="1" lang="zh-TW" altLang="zh-TW" sz="2000" b="1" dirty="0">
                <a:solidFill>
                  <a:srgbClr val="3D2EFA"/>
                </a:solidFill>
                <a:latin typeface="微軟正黑體" panose="020B0604030504040204" pitchFamily="34" charset="-120"/>
                <a:ea typeface="微軟正黑體" panose="020B0604030504040204" pitchFamily="34" charset="-120"/>
              </a:rPr>
              <a:t>小時內</a:t>
            </a:r>
            <a:r>
              <a:rPr kumimoji="1" lang="zh-TW" altLang="zh-TW" sz="2000" b="1" dirty="0">
                <a:solidFill>
                  <a:srgbClr val="FF0000"/>
                </a:solidFill>
                <a:latin typeface="微軟正黑體" panose="020B0604030504040204" pitchFamily="34" charset="-120"/>
                <a:ea typeface="微軟正黑體" panose="020B0604030504040204" pitchFamily="34" charset="-120"/>
              </a:rPr>
              <a:t>由人工確認：「當事人雙方身分確屬『性別平等教育法』</a:t>
            </a:r>
            <a:r>
              <a:rPr kumimoji="1" lang="en-US" altLang="zh-TW" sz="2000" b="1" dirty="0">
                <a:solidFill>
                  <a:srgbClr val="FF0000"/>
                </a:solidFill>
                <a:latin typeface="微軟正黑體" panose="020B0604030504040204" pitchFamily="34" charset="-120"/>
                <a:ea typeface="微軟正黑體" panose="020B0604030504040204" pitchFamily="34" charset="-120"/>
              </a:rPr>
              <a:t>(</a:t>
            </a:r>
            <a:r>
              <a:rPr kumimoji="1" lang="zh-TW" altLang="zh-TW" sz="2000" b="1" dirty="0">
                <a:solidFill>
                  <a:srgbClr val="FF0000"/>
                </a:solidFill>
                <a:latin typeface="微軟正黑體" panose="020B0604030504040204" pitchFamily="34" charset="-120"/>
                <a:ea typeface="微軟正黑體" panose="020B0604030504040204" pitchFamily="34" charset="-120"/>
              </a:rPr>
              <a:t>以下簡稱性平法</a:t>
            </a:r>
            <a:r>
              <a:rPr kumimoji="1" lang="en-US" altLang="zh-TW" sz="2000" b="1" dirty="0">
                <a:solidFill>
                  <a:srgbClr val="FF0000"/>
                </a:solidFill>
                <a:latin typeface="微軟正黑體" panose="020B0604030504040204" pitchFamily="34" charset="-120"/>
                <a:ea typeface="微軟正黑體" panose="020B0604030504040204" pitchFamily="34" charset="-120"/>
              </a:rPr>
              <a:t>)</a:t>
            </a:r>
            <a:r>
              <a:rPr kumimoji="1" lang="zh-TW" altLang="zh-TW" sz="2000" b="1" dirty="0">
                <a:solidFill>
                  <a:srgbClr val="FF0000"/>
                </a:solidFill>
                <a:latin typeface="微軟正黑體" panose="020B0604030504040204" pitchFamily="34" charset="-120"/>
                <a:ea typeface="微軟正黑體" panose="020B0604030504040204" pitchFamily="34" charset="-120"/>
              </a:rPr>
              <a:t>第</a:t>
            </a:r>
            <a:r>
              <a:rPr kumimoji="1" lang="en-US" altLang="zh-TW" sz="2000" b="1" dirty="0">
                <a:solidFill>
                  <a:srgbClr val="FF0000"/>
                </a:solidFill>
                <a:latin typeface="微軟正黑體" panose="020B0604030504040204" pitchFamily="34" charset="-120"/>
                <a:ea typeface="微軟正黑體" panose="020B0604030504040204" pitchFamily="34" charset="-120"/>
              </a:rPr>
              <a:t>2</a:t>
            </a:r>
            <a:r>
              <a:rPr kumimoji="1" lang="zh-TW" altLang="zh-TW" sz="2000" b="1" dirty="0">
                <a:solidFill>
                  <a:srgbClr val="FF0000"/>
                </a:solidFill>
                <a:latin typeface="微軟正黑體" panose="020B0604030504040204" pitchFamily="34" charset="-120"/>
                <a:ea typeface="微軟正黑體" panose="020B0604030504040204" pitchFamily="34" charset="-120"/>
              </a:rPr>
              <a:t>條所明訂之『校園性侵害、性騷擾或性霸凌事件』，</a:t>
            </a:r>
            <a:r>
              <a:rPr kumimoji="1" lang="zh-TW" altLang="zh-TW" sz="2000" b="1" u="sng" dirty="0">
                <a:solidFill>
                  <a:srgbClr val="FF0000"/>
                </a:solidFill>
                <a:latin typeface="微軟正黑體" panose="020B0604030504040204" pitchFamily="34" charset="-120"/>
                <a:ea typeface="微軟正黑體" panose="020B0604030504040204" pitchFamily="34" charset="-120"/>
              </a:rPr>
              <a:t>一方為學校校長、教師、職員、工友或學生，他方為學生者</a:t>
            </a:r>
            <a:r>
              <a:rPr kumimoji="1" lang="zh-TW" altLang="zh-TW" sz="2000" b="1" dirty="0">
                <a:solidFill>
                  <a:srgbClr val="FF0000"/>
                </a:solidFill>
                <a:latin typeface="微軟正黑體" panose="020B0604030504040204" pitchFamily="34" charset="-120"/>
                <a:ea typeface="微軟正黑體" panose="020B0604030504040204" pitchFamily="34" charset="-120"/>
              </a:rPr>
              <a:t>，本案於校安系統內即變更為列管中之狀態，</a:t>
            </a:r>
            <a:r>
              <a:rPr kumimoji="1" lang="zh-TW" altLang="zh-TW" sz="2000" b="1" dirty="0">
                <a:solidFill>
                  <a:srgbClr val="3D2EFA"/>
                </a:solidFill>
                <a:latin typeface="微軟正黑體" panose="020B0604030504040204" pitchFamily="34" charset="-120"/>
                <a:ea typeface="微軟正黑體" panose="020B0604030504040204" pitchFamily="34" charset="-120"/>
              </a:rPr>
              <a:t>並會發出電子郵件通知學校性平事件之承辦人員</a:t>
            </a:r>
            <a:r>
              <a:rPr kumimoji="1" lang="zh-TW" altLang="zh-TW" sz="2000" b="1" dirty="0">
                <a:solidFill>
                  <a:srgbClr val="FF0000"/>
                </a:solidFill>
                <a:latin typeface="微軟正黑體" panose="020B0604030504040204" pitchFamily="34" charset="-120"/>
                <a:ea typeface="微軟正黑體" panose="020B0604030504040204" pitchFamily="34" charset="-120"/>
              </a:rPr>
              <a:t>。</a:t>
            </a:r>
          </a:p>
          <a:p>
            <a:pPr eaLnBrk="1" fontAlgn="base" hangingPunct="1">
              <a:spcBef>
                <a:spcPct val="0"/>
              </a:spcBef>
              <a:spcAft>
                <a:spcPct val="0"/>
              </a:spcAft>
              <a:buNone/>
              <a:defRPr/>
            </a:pPr>
            <a:endParaRPr kumimoji="1" lang="zh-TW" altLang="en-US" sz="2000" dirty="0">
              <a:solidFill>
                <a:srgbClr val="000000"/>
              </a:solidFill>
              <a:latin typeface="微軟正黑體" panose="020B0604030504040204" pitchFamily="34" charset="-120"/>
              <a:ea typeface="微軟正黑體" panose="020B0604030504040204" pitchFamily="34" charset="-120"/>
            </a:endParaRPr>
          </a:p>
        </p:txBody>
      </p:sp>
      <p:pic>
        <p:nvPicPr>
          <p:cNvPr id="49156" name="圖片 1">
            <a:extLst>
              <a:ext uri="{FF2B5EF4-FFF2-40B4-BE49-F238E27FC236}">
                <a16:creationId xmlns:a16="http://schemas.microsoft.com/office/drawing/2014/main" xmlns="" id="{794E550E-D552-453F-BC09-D7DB183B31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1" y="519907"/>
            <a:ext cx="86995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圖片 2">
            <a:extLst>
              <a:ext uri="{FF2B5EF4-FFF2-40B4-BE49-F238E27FC236}">
                <a16:creationId xmlns:a16="http://schemas.microsoft.com/office/drawing/2014/main" xmlns="" id="{2A25C353-09B7-489D-AE5F-88E6742BA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493" y="1681774"/>
            <a:ext cx="6185519" cy="501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
            <a:extLst>
              <a:ext uri="{FF2B5EF4-FFF2-40B4-BE49-F238E27FC236}">
                <a16:creationId xmlns:a16="http://schemas.microsoft.com/office/drawing/2014/main" xmlns="" id="{52524F06-FBEC-4172-866B-EF84A843F341}"/>
              </a:ext>
            </a:extLst>
          </p:cNvPr>
          <p:cNvPicPr>
            <a:picLocks noChangeAspect="1"/>
          </p:cNvPicPr>
          <p:nvPr/>
        </p:nvPicPr>
        <p:blipFill>
          <a:blip r:embed="rId5"/>
          <a:srcRect/>
          <a:stretch>
            <a:fillRect/>
          </a:stretch>
        </p:blipFill>
        <p:spPr bwMode="auto">
          <a:xfrm>
            <a:off x="4892676" y="5310913"/>
            <a:ext cx="936625" cy="622300"/>
          </a:xfrm>
          <a:prstGeom prst="rect">
            <a:avLst/>
          </a:prstGeom>
          <a:ln w="9525">
            <a:solidFill>
              <a:srgbClr val="FF0000"/>
            </a:solidFill>
            <a:miter lim="800000"/>
            <a:headEnd/>
            <a:tailEnd/>
          </a:ln>
          <a:effectLst>
            <a:innerShdw blurRad="76200">
              <a:srgbClr val="000000"/>
            </a:innerShdw>
          </a:effectLst>
        </p:spPr>
      </p:pic>
      <p:sp>
        <p:nvSpPr>
          <p:cNvPr id="9" name="矩形圖說文字 8">
            <a:extLst>
              <a:ext uri="{FF2B5EF4-FFF2-40B4-BE49-F238E27FC236}">
                <a16:creationId xmlns:a16="http://schemas.microsoft.com/office/drawing/2014/main" xmlns="" id="{ED2360A9-9D16-4EB4-B385-D51690FACF7E}"/>
              </a:ext>
            </a:extLst>
          </p:cNvPr>
          <p:cNvSpPr/>
          <p:nvPr/>
        </p:nvSpPr>
        <p:spPr>
          <a:xfrm flipH="1">
            <a:off x="8358188" y="5915024"/>
            <a:ext cx="1943100" cy="576263"/>
          </a:xfrm>
          <a:prstGeom prst="wedgeRectCallout">
            <a:avLst>
              <a:gd name="adj1" fmla="val 181441"/>
              <a:gd name="adj2" fmla="val -84546"/>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zh-TW" altLang="en-US" sz="1400" b="1" dirty="0">
                <a:solidFill>
                  <a:srgbClr val="FF0000"/>
                </a:solidFill>
                <a:latin typeface="微軟正黑體" pitchFamily="34" charset="-120"/>
                <a:ea typeface="微軟正黑體" pitchFamily="34" charset="-120"/>
              </a:rPr>
              <a:t>案件處理情形，請由此進入填寫</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字方塊 6">
            <a:extLst>
              <a:ext uri="{FF2B5EF4-FFF2-40B4-BE49-F238E27FC236}">
                <a16:creationId xmlns:a16="http://schemas.microsoft.com/office/drawing/2014/main" xmlns="" id="{15779D61-7DF4-461D-8C3D-899B5EDB05AD}"/>
              </a:ext>
            </a:extLst>
          </p:cNvPr>
          <p:cNvSpPr txBox="1">
            <a:spLocks noChangeArrowheads="1"/>
          </p:cNvSpPr>
          <p:nvPr/>
        </p:nvSpPr>
        <p:spPr bwMode="auto">
          <a:xfrm>
            <a:off x="1105127" y="399370"/>
            <a:ext cx="9981746" cy="6198620"/>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0850" indent="-450850"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a:t>
            </a:r>
            <a:r>
              <a:rPr kumimoji="1" lang="zh-TW" altLang="zh-TW" b="1" dirty="0">
                <a:solidFill>
                  <a:srgbClr val="000000"/>
                </a:solidFill>
                <a:latin typeface="微軟正黑體" panose="020B0604030504040204" pitchFamily="34" charset="-120"/>
                <a:ea typeface="微軟正黑體" panose="020B0604030504040204" pitchFamily="34" charset="-120"/>
              </a:rPr>
              <a:t>案件之填報</a:t>
            </a:r>
            <a:r>
              <a:rPr kumimoji="1" lang="zh-TW" altLang="en-US" b="1" dirty="0">
                <a:solidFill>
                  <a:srgbClr val="000000"/>
                </a:solidFill>
                <a:latin typeface="微軟正黑體" panose="020B0604030504040204" pitchFamily="34" charset="-120"/>
                <a:ea typeface="微軟正黑體" panose="020B0604030504040204" pitchFamily="34" charset="-120"/>
              </a:rPr>
              <a:t>及陳報權限？</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algn="just" eaLnBrk="1" fontAlgn="base" hangingPunct="1">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a:t>
            </a:r>
            <a:r>
              <a:rPr kumimoji="1" lang="zh-TW" altLang="zh-TW" b="1" dirty="0">
                <a:solidFill>
                  <a:srgbClr val="3D2EFA"/>
                </a:solidFill>
                <a:latin typeface="微軟正黑體" panose="020B0604030504040204" pitchFamily="34" charset="-120"/>
                <a:ea typeface="微軟正黑體" panose="020B0604030504040204" pitchFamily="34" charset="-120"/>
              </a:rPr>
              <a:t>僅有</a:t>
            </a:r>
            <a:r>
              <a:rPr kumimoji="1" lang="zh-TW" altLang="zh-TW" b="1" dirty="0">
                <a:solidFill>
                  <a:srgbClr val="FF0000"/>
                </a:solidFill>
                <a:latin typeface="微軟正黑體" panose="020B0604030504040204" pitchFamily="34" charset="-120"/>
                <a:ea typeface="微軟正黑體" panose="020B0604030504040204" pitchFamily="34" charset="-120"/>
              </a:rPr>
              <a:t>以「學校代碼」帳號</a:t>
            </a:r>
            <a:r>
              <a:rPr kumimoji="1" lang="zh-TW" altLang="zh-TW" b="1" dirty="0">
                <a:solidFill>
                  <a:srgbClr val="3D2EFA"/>
                </a:solidFill>
                <a:latin typeface="微軟正黑體" panose="020B0604030504040204" pitchFamily="34" charset="-120"/>
                <a:ea typeface="微軟正黑體" panose="020B0604030504040204" pitchFamily="34" charset="-120"/>
              </a:rPr>
              <a:t>進入本系統者</a:t>
            </a:r>
            <a:r>
              <a:rPr kumimoji="1" lang="en-US" altLang="zh-TW" b="1" dirty="0">
                <a:solidFill>
                  <a:srgbClr val="3D2EFA"/>
                </a:solidFill>
                <a:latin typeface="微軟正黑體" panose="020B0604030504040204" pitchFamily="34" charset="-120"/>
                <a:ea typeface="微軟正黑體" panose="020B0604030504040204" pitchFamily="34" charset="-120"/>
              </a:rPr>
              <a:t>(</a:t>
            </a:r>
            <a:r>
              <a:rPr kumimoji="1" lang="zh-TW" altLang="zh-TW" b="1" dirty="0">
                <a:solidFill>
                  <a:srgbClr val="3D2EFA"/>
                </a:solidFill>
                <a:latin typeface="微軟正黑體" panose="020B0604030504040204" pitchFamily="34" charset="-120"/>
                <a:ea typeface="微軟正黑體" panose="020B0604030504040204" pitchFamily="34" charset="-120"/>
              </a:rPr>
              <a:t>以下稱為學校承辦人員</a:t>
            </a:r>
            <a:r>
              <a:rPr kumimoji="1" lang="en-US" altLang="zh-TW" b="1" dirty="0">
                <a:solidFill>
                  <a:srgbClr val="3D2EFA"/>
                </a:solidFill>
                <a:latin typeface="微軟正黑體" panose="020B0604030504040204" pitchFamily="34" charset="-120"/>
                <a:ea typeface="微軟正黑體" panose="020B0604030504040204" pitchFamily="34" charset="-120"/>
              </a:rPr>
              <a:t>)</a:t>
            </a:r>
            <a:r>
              <a:rPr kumimoji="1" lang="zh-TW" altLang="zh-TW" b="1" dirty="0">
                <a:solidFill>
                  <a:srgbClr val="3D2EFA"/>
                </a:solidFill>
                <a:latin typeface="微軟正黑體" panose="020B0604030504040204" pitchFamily="34" charset="-120"/>
                <a:ea typeface="微軟正黑體" panose="020B0604030504040204" pitchFamily="34" charset="-120"/>
              </a:rPr>
              <a:t>，方</a:t>
            </a:r>
            <a:r>
              <a:rPr kumimoji="1" lang="zh-TW" altLang="zh-TW" b="1" dirty="0">
                <a:solidFill>
                  <a:srgbClr val="FF0000"/>
                </a:solidFill>
                <a:latin typeface="微軟正黑體" panose="020B0604030504040204" pitchFamily="34" charset="-120"/>
                <a:ea typeface="微軟正黑體" panose="020B0604030504040204" pitchFamily="34" charset="-120"/>
              </a:rPr>
              <a:t>有權限</a:t>
            </a:r>
            <a:r>
              <a:rPr kumimoji="1" lang="zh-TW" altLang="zh-TW" b="1" dirty="0">
                <a:solidFill>
                  <a:srgbClr val="3D2EFA"/>
                </a:solidFill>
                <a:latin typeface="微軟正黑體" panose="020B0604030504040204" pitchFamily="34" charset="-120"/>
                <a:ea typeface="微軟正黑體" panose="020B0604030504040204" pitchFamily="34" charset="-120"/>
              </a:rPr>
              <a:t>填報及修正</a:t>
            </a:r>
            <a:r>
              <a:rPr kumimoji="1" lang="zh-TW" altLang="en-US" b="1" dirty="0">
                <a:solidFill>
                  <a:srgbClr val="3D2EFA"/>
                </a:solidFill>
                <a:latin typeface="微軟正黑體" panose="020B0604030504040204" pitchFamily="34" charset="-120"/>
                <a:ea typeface="微軟正黑體" panose="020B0604030504040204" pitchFamily="34" charset="-120"/>
              </a:rPr>
              <a:t>填報之</a:t>
            </a:r>
            <a:r>
              <a:rPr kumimoji="1" lang="zh-TW" altLang="zh-TW" b="1" dirty="0">
                <a:solidFill>
                  <a:srgbClr val="3D2EFA"/>
                </a:solidFill>
                <a:latin typeface="微軟正黑體" panose="020B0604030504040204" pitchFamily="34" charset="-120"/>
                <a:ea typeface="微軟正黑體" panose="020B0604030504040204" pitchFamily="34" charset="-120"/>
              </a:rPr>
              <a:t>內容，其餘以學校代碼</a:t>
            </a:r>
            <a:r>
              <a:rPr kumimoji="1" lang="en-US" altLang="zh-TW" b="1" dirty="0">
                <a:solidFill>
                  <a:srgbClr val="3D2EFA"/>
                </a:solidFill>
                <a:latin typeface="微軟正黑體" panose="020B0604030504040204" pitchFamily="34" charset="-120"/>
                <a:ea typeface="微軟正黑體" panose="020B0604030504040204" pitchFamily="34" charset="-120"/>
              </a:rPr>
              <a:t>+SV1</a:t>
            </a:r>
            <a:r>
              <a:rPr kumimoji="1" lang="zh-TW" altLang="zh-TW" b="1" dirty="0">
                <a:solidFill>
                  <a:srgbClr val="3D2EFA"/>
                </a:solidFill>
                <a:latin typeface="微軟正黑體" panose="020B0604030504040204" pitchFamily="34" charset="-120"/>
                <a:ea typeface="微軟正黑體" panose="020B0604030504040204" pitchFamily="34" charset="-120"/>
              </a:rPr>
              <a:t>或學校代碼</a:t>
            </a:r>
            <a:r>
              <a:rPr kumimoji="1" lang="en-US" altLang="zh-TW" b="1" dirty="0">
                <a:solidFill>
                  <a:srgbClr val="3D2EFA"/>
                </a:solidFill>
                <a:latin typeface="微軟正黑體" panose="020B0604030504040204" pitchFamily="34" charset="-120"/>
                <a:ea typeface="微軟正黑體" panose="020B0604030504040204" pitchFamily="34" charset="-120"/>
              </a:rPr>
              <a:t>+SV2</a:t>
            </a:r>
            <a:r>
              <a:rPr kumimoji="1" lang="zh-TW" altLang="zh-TW" b="1" dirty="0">
                <a:solidFill>
                  <a:srgbClr val="3D2EFA"/>
                </a:solidFill>
                <a:latin typeface="微軟正黑體" panose="020B0604030504040204" pitchFamily="34" charset="-120"/>
                <a:ea typeface="微軟正黑體" panose="020B0604030504040204" pitchFamily="34" charset="-120"/>
              </a:rPr>
              <a:t>之帳號進入之人員，均僅有</a:t>
            </a:r>
            <a:r>
              <a:rPr kumimoji="1" lang="zh-TW" altLang="zh-TW" b="1" u="sng" dirty="0">
                <a:solidFill>
                  <a:srgbClr val="3D2EFA"/>
                </a:solidFill>
                <a:latin typeface="微軟正黑體" panose="020B0604030504040204" pitchFamily="34" charset="-120"/>
                <a:ea typeface="微軟正黑體" panose="020B0604030504040204" pitchFamily="34" charset="-120"/>
              </a:rPr>
              <a:t>待審核</a:t>
            </a:r>
            <a:r>
              <a:rPr kumimoji="1" lang="zh-TW" altLang="en-US" b="1" dirty="0">
                <a:solidFill>
                  <a:srgbClr val="3D2EFA"/>
                </a:solidFill>
                <a:latin typeface="微軟正黑體" panose="020B0604030504040204" pitchFamily="34" charset="-120"/>
                <a:ea typeface="微軟正黑體" panose="020B0604030504040204" pitchFamily="34" charset="-120"/>
              </a:rPr>
              <a:t>中</a:t>
            </a:r>
            <a:r>
              <a:rPr kumimoji="1" lang="zh-TW" altLang="en-US" b="1" u="sng" dirty="0">
                <a:solidFill>
                  <a:srgbClr val="FF0000"/>
                </a:solidFill>
                <a:latin typeface="微軟正黑體" panose="020B0604030504040204" pitchFamily="34" charset="-120"/>
                <a:ea typeface="微軟正黑體" panose="020B0604030504040204" pitchFamily="34" charset="-120"/>
              </a:rPr>
              <a:t>陳報</a:t>
            </a:r>
            <a:r>
              <a:rPr kumimoji="1" lang="zh-TW" altLang="en-US" b="1" u="sng" dirty="0">
                <a:solidFill>
                  <a:srgbClr val="3D2EFA"/>
                </a:solidFill>
                <a:latin typeface="微軟正黑體" panose="020B0604030504040204" pitchFamily="34" charset="-120"/>
                <a:ea typeface="微軟正黑體" panose="020B0604030504040204" pitchFamily="34" charset="-120"/>
              </a:rPr>
              <a:t>、</a:t>
            </a:r>
            <a:r>
              <a:rPr kumimoji="1" lang="zh-TW" altLang="en-US" b="1" u="sng" dirty="0">
                <a:solidFill>
                  <a:srgbClr val="FF0000"/>
                </a:solidFill>
                <a:latin typeface="微軟正黑體" panose="020B0604030504040204" pitchFamily="34" charset="-120"/>
                <a:ea typeface="微軟正黑體" panose="020B0604030504040204" pitchFamily="34" charset="-120"/>
              </a:rPr>
              <a:t>退回</a:t>
            </a:r>
            <a:r>
              <a:rPr kumimoji="1" lang="en-US" altLang="zh-TW" b="1" u="sng" dirty="0">
                <a:solidFill>
                  <a:srgbClr val="FF0000"/>
                </a:solidFill>
                <a:latin typeface="微軟正黑體" panose="020B0604030504040204" pitchFamily="34" charset="-120"/>
                <a:ea typeface="微軟正黑體" panose="020B0604030504040204" pitchFamily="34" charset="-120"/>
              </a:rPr>
              <a:t>/</a:t>
            </a:r>
            <a:r>
              <a:rPr kumimoji="1" lang="zh-TW" altLang="en-US" b="1" u="sng" dirty="0">
                <a:solidFill>
                  <a:srgbClr val="FF0000"/>
                </a:solidFill>
                <a:latin typeface="微軟正黑體" panose="020B0604030504040204" pitchFamily="34" charset="-120"/>
                <a:ea typeface="微軟正黑體" panose="020B0604030504040204" pitchFamily="34" charset="-120"/>
              </a:rPr>
              <a:t>退回承辦人</a:t>
            </a:r>
            <a:r>
              <a:rPr kumimoji="1" lang="zh-TW" altLang="zh-TW" b="1" dirty="0">
                <a:solidFill>
                  <a:srgbClr val="3D2EFA"/>
                </a:solidFill>
                <a:latin typeface="微軟正黑體" panose="020B0604030504040204" pitchFamily="34" charset="-120"/>
                <a:ea typeface="微軟正黑體" panose="020B0604030504040204" pitchFamily="34" charset="-120"/>
              </a:rPr>
              <a:t>之功能。</a:t>
            </a: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fontAlgn="base">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、案件進入</a:t>
            </a:r>
            <a:r>
              <a:rPr kumimoji="1" lang="zh-TW" altLang="zh-TW" b="1" dirty="0">
                <a:solidFill>
                  <a:srgbClr val="000000"/>
                </a:solidFill>
                <a:latin typeface="微軟正黑體" panose="020B0604030504040204" pitchFamily="34" charset="-120"/>
                <a:ea typeface="微軟正黑體" panose="020B0604030504040204" pitchFamily="34" charset="-120"/>
              </a:rPr>
              <a:t>本系統</a:t>
            </a:r>
            <a:r>
              <a:rPr kumimoji="1" lang="zh-TW" altLang="en-US" b="1" dirty="0">
                <a:solidFill>
                  <a:srgbClr val="000000"/>
                </a:solidFill>
                <a:latin typeface="微軟正黑體" panose="020B0604030504040204" pitchFamily="34" charset="-120"/>
                <a:ea typeface="微軟正黑體" panose="020B0604030504040204" pitchFamily="34" charset="-120"/>
              </a:rPr>
              <a:t>，應於何時完成填寫及陳報作業？</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531813" indent="-531813" algn="just" fontAlgn="base">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：本系統</a:t>
            </a:r>
            <a:r>
              <a:rPr kumimoji="1" lang="zh-TW" altLang="zh-TW" b="1" dirty="0">
                <a:solidFill>
                  <a:srgbClr val="FF0000"/>
                </a:solidFill>
                <a:latin typeface="微軟正黑體" panose="020B0604030504040204" pitchFamily="34" charset="-120"/>
                <a:ea typeface="微軟正黑體" panose="020B0604030504040204" pitchFamily="34" charset="-120"/>
              </a:rPr>
              <a:t>非</a:t>
            </a:r>
            <a:r>
              <a:rPr kumimoji="1" lang="zh-TW" altLang="zh-TW" b="1" dirty="0">
                <a:solidFill>
                  <a:srgbClr val="3D2EFA"/>
                </a:solidFill>
                <a:latin typeface="微軟正黑體" panose="020B0604030504040204" pitchFamily="34" charset="-120"/>
                <a:ea typeface="微軟正黑體" panose="020B0604030504040204" pitchFamily="34" charset="-120"/>
              </a:rPr>
              <a:t>屬通報系統，爰不受</a:t>
            </a:r>
            <a:r>
              <a:rPr kumimoji="1" lang="en-US" altLang="zh-TW" b="1" dirty="0">
                <a:solidFill>
                  <a:srgbClr val="3D2EFA"/>
                </a:solidFill>
                <a:latin typeface="微軟正黑體" panose="020B0604030504040204" pitchFamily="34" charset="-120"/>
                <a:ea typeface="微軟正黑體" panose="020B0604030504040204" pitchFamily="34" charset="-120"/>
              </a:rPr>
              <a:t>24</a:t>
            </a:r>
            <a:r>
              <a:rPr kumimoji="1" lang="zh-TW" altLang="zh-TW" b="1" dirty="0">
                <a:solidFill>
                  <a:srgbClr val="3D2EFA"/>
                </a:solidFill>
                <a:latin typeface="微軟正黑體" panose="020B0604030504040204" pitchFamily="34" charset="-120"/>
                <a:ea typeface="微軟正黑體" panose="020B0604030504040204" pitchFamily="34" charset="-120"/>
              </a:rPr>
              <a:t>小時內完成填報之限制，惟請各校</a:t>
            </a:r>
            <a:r>
              <a:rPr kumimoji="1" lang="zh-TW" altLang="en-US" b="1" dirty="0">
                <a:solidFill>
                  <a:srgbClr val="3D2EFA"/>
                </a:solidFill>
                <a:latin typeface="微軟正黑體" panose="020B0604030504040204" pitchFamily="34" charset="-120"/>
                <a:ea typeface="微軟正黑體" panose="020B0604030504040204" pitchFamily="34" charset="-120"/>
              </a:rPr>
              <a:t>仍</a:t>
            </a:r>
            <a:r>
              <a:rPr kumimoji="1" lang="zh-TW" altLang="zh-TW" b="1" dirty="0">
                <a:solidFill>
                  <a:srgbClr val="3D2EFA"/>
                </a:solidFill>
                <a:latin typeface="微軟正黑體" panose="020B0604030504040204" pitchFamily="34" charset="-120"/>
                <a:ea typeface="微軟正黑體" panose="020B0604030504040204" pitchFamily="34" charset="-120"/>
              </a:rPr>
              <a:t>依性平法、校園性侵害性騷擾或性霸凌防治準則</a:t>
            </a:r>
            <a:r>
              <a:rPr kumimoji="1" lang="en-US" altLang="zh-TW" b="1" dirty="0">
                <a:solidFill>
                  <a:srgbClr val="3D2EFA"/>
                </a:solidFill>
                <a:latin typeface="微軟正黑體" panose="020B0604030504040204" pitchFamily="34" charset="-120"/>
                <a:ea typeface="微軟正黑體" panose="020B0604030504040204" pitchFamily="34" charset="-120"/>
              </a:rPr>
              <a:t>(</a:t>
            </a:r>
            <a:r>
              <a:rPr kumimoji="1" lang="zh-TW" altLang="zh-TW" b="1" dirty="0">
                <a:solidFill>
                  <a:srgbClr val="3D2EFA"/>
                </a:solidFill>
                <a:latin typeface="微軟正黑體" panose="020B0604030504040204" pitchFamily="34" charset="-120"/>
                <a:ea typeface="微軟正黑體" panose="020B0604030504040204" pitchFamily="34" charset="-120"/>
              </a:rPr>
              <a:t>以下簡稱防治準則</a:t>
            </a:r>
            <a:r>
              <a:rPr kumimoji="1" lang="en-US" altLang="zh-TW" b="1" dirty="0">
                <a:solidFill>
                  <a:srgbClr val="3D2EFA"/>
                </a:solidFill>
                <a:latin typeface="微軟正黑體" panose="020B0604030504040204" pitchFamily="34" charset="-120"/>
                <a:ea typeface="微軟正黑體" panose="020B0604030504040204" pitchFamily="34" charset="-120"/>
              </a:rPr>
              <a:t>)</a:t>
            </a:r>
            <a:r>
              <a:rPr kumimoji="1" lang="zh-TW" altLang="zh-TW" b="1" dirty="0">
                <a:solidFill>
                  <a:srgbClr val="3D2EFA"/>
                </a:solidFill>
                <a:latin typeface="微軟正黑體" panose="020B0604030504040204" pitchFamily="34" charset="-120"/>
                <a:ea typeface="微軟正黑體" panose="020B0604030504040204" pitchFamily="34" charset="-120"/>
              </a:rPr>
              <a:t>及其他規定於時限內完成填報及陳報作業。</a:t>
            </a:r>
            <a:endParaRPr kumimoji="1" lang="zh-TW" altLang="en-US" sz="20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FACE050A-571B-41E7-9184-8AD17D9E8E20}"/>
              </a:ext>
            </a:extLst>
          </p:cNvPr>
          <p:cNvSpPr txBox="1"/>
          <p:nvPr/>
        </p:nvSpPr>
        <p:spPr>
          <a:xfrm>
            <a:off x="1524000" y="981076"/>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處理流程</a:t>
            </a:r>
          </a:p>
        </p:txBody>
      </p:sp>
      <p:sp>
        <p:nvSpPr>
          <p:cNvPr id="53251" name="矩形 10">
            <a:extLst>
              <a:ext uri="{FF2B5EF4-FFF2-40B4-BE49-F238E27FC236}">
                <a16:creationId xmlns:a16="http://schemas.microsoft.com/office/drawing/2014/main" xmlns="" id="{2E6AF8D0-A60D-4762-8E5F-64D82056B5C5}"/>
              </a:ext>
            </a:extLst>
          </p:cNvPr>
          <p:cNvSpPr>
            <a:spLocks noChangeArrowheads="1"/>
          </p:cNvSpPr>
          <p:nvPr/>
        </p:nvSpPr>
        <p:spPr bwMode="auto">
          <a:xfrm>
            <a:off x="4656139" y="2133601"/>
            <a:ext cx="551973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zh-TW" altLang="en-US" sz="4400" dirty="0">
                <a:solidFill>
                  <a:srgbClr val="3D2EFA"/>
                </a:solidFill>
                <a:latin typeface="微軟正黑體" panose="020B0604030504040204" pitchFamily="34" charset="-120"/>
                <a:ea typeface="微軟正黑體" panose="020B0604030504040204" pitchFamily="34" charset="-120"/>
              </a:rPr>
              <a:t>知悉疑似校園性侵害、性騷擾或性霸凌事件後，於</a:t>
            </a:r>
            <a:r>
              <a:rPr kumimoji="1" lang="en-US" altLang="zh-TW" sz="4400" dirty="0">
                <a:solidFill>
                  <a:srgbClr val="3D2EFA"/>
                </a:solidFill>
                <a:latin typeface="微軟正黑體" panose="020B0604030504040204" pitchFamily="34" charset="-120"/>
                <a:ea typeface="微軟正黑體" panose="020B0604030504040204" pitchFamily="34" charset="-120"/>
              </a:rPr>
              <a:t>24</a:t>
            </a:r>
            <a:r>
              <a:rPr kumimoji="1" lang="zh-TW" altLang="en-US" sz="4400" dirty="0">
                <a:solidFill>
                  <a:srgbClr val="3D2EFA"/>
                </a:solidFill>
                <a:latin typeface="微軟正黑體" panose="020B0604030504040204" pitchFamily="34" charset="-120"/>
                <a:ea typeface="微軟正黑體" panose="020B0604030504040204" pitchFamily="34" charset="-120"/>
              </a:rPr>
              <a:t>小時內完成法定通報或校安通報後，後續該如何處理？</a:t>
            </a:r>
            <a:r>
              <a:rPr kumimoji="1" lang="en-US" altLang="zh-TW" sz="4400" dirty="0">
                <a:solidFill>
                  <a:srgbClr val="3D2EFA"/>
                </a:solidFill>
                <a:latin typeface="微軟正黑體" panose="020B0604030504040204" pitchFamily="34" charset="-120"/>
                <a:ea typeface="微軟正黑體" panose="020B0604030504040204" pitchFamily="34" charset="-120"/>
              </a:rPr>
              <a:t>     </a:t>
            </a:r>
          </a:p>
        </p:txBody>
      </p:sp>
      <p:pic>
        <p:nvPicPr>
          <p:cNvPr id="53252" name="Picture 2" descr="C:\Users\moejsmpc\AppData\Local\Microsoft\Windows\Temporary Internet Files\Content.IE5\D4VJVAOU\MC900441902[1].wmf">
            <a:extLst>
              <a:ext uri="{FF2B5EF4-FFF2-40B4-BE49-F238E27FC236}">
                <a16:creationId xmlns:a16="http://schemas.microsoft.com/office/drawing/2014/main" xmlns="" id="{7196EB4F-8915-4065-B885-BDE62A8D7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276475"/>
            <a:ext cx="25590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FA334A3D-43E0-4421-A1E3-9E8C097D6218}"/>
              </a:ext>
            </a:extLst>
          </p:cNvPr>
          <p:cNvSpPr txBox="1"/>
          <p:nvPr/>
        </p:nvSpPr>
        <p:spPr>
          <a:xfrm>
            <a:off x="1524000" y="549276"/>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處理流程</a:t>
            </a:r>
          </a:p>
        </p:txBody>
      </p:sp>
      <p:pic>
        <p:nvPicPr>
          <p:cNvPr id="55299" name="Picture 4" descr="C:\Users\moejsmpc\AppData\Local\Microsoft\Windows\Temporary Internet Files\Content.IE5\QCBJJMXS\MC900056986[1].wmf">
            <a:extLst>
              <a:ext uri="{FF2B5EF4-FFF2-40B4-BE49-F238E27FC236}">
                <a16:creationId xmlns:a16="http://schemas.microsoft.com/office/drawing/2014/main" xmlns="" id="{A8B173E7-7B4A-4EDA-A3C5-D7AB0A7E9C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6" y="1627189"/>
            <a:ext cx="18526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xmlns="" id="{AC5723D0-0A85-43F8-90CF-FED2F51E61AC}"/>
              </a:ext>
            </a:extLst>
          </p:cNvPr>
          <p:cNvSpPr/>
          <p:nvPr/>
        </p:nvSpPr>
        <p:spPr>
          <a:xfrm>
            <a:off x="4045292" y="1382532"/>
            <a:ext cx="6622707" cy="4801314"/>
          </a:xfrm>
          <a:prstGeom prst="rect">
            <a:avLst/>
          </a:prstGeom>
        </p:spPr>
        <p:txBody>
          <a:bodyPr wrap="square">
            <a:spAutoFit/>
          </a:bodyPr>
          <a:lstStyle/>
          <a:p>
            <a:pPr fontAlgn="base">
              <a:spcBef>
                <a:spcPct val="0"/>
              </a:spcBef>
              <a:spcAft>
                <a:spcPct val="0"/>
              </a:spcAft>
              <a:defRPr/>
            </a:pPr>
            <a:r>
              <a:rPr kumimoji="1" lang="zh-TW" altLang="en-US" sz="3600" b="1" dirty="0">
                <a:solidFill>
                  <a:srgbClr val="3D2EFA"/>
                </a:solidFill>
                <a:latin typeface="微軟正黑體" panose="020B0604030504040204" pitchFamily="34" charset="-120"/>
                <a:ea typeface="微軟正黑體" panose="020B0604030504040204" pitchFamily="34" charset="-120"/>
              </a:rPr>
              <a:t>通報</a:t>
            </a:r>
            <a:r>
              <a:rPr kumimoji="1" lang="en-US" altLang="zh-TW" sz="3600" b="1" dirty="0">
                <a:solidFill>
                  <a:srgbClr val="3D2EFA"/>
                </a:solidFill>
                <a:latin typeface="微軟正黑體" panose="020B0604030504040204" pitchFamily="34" charset="-120"/>
                <a:ea typeface="微軟正黑體" panose="020B0604030504040204" pitchFamily="34" charset="-120"/>
              </a:rPr>
              <a:t>=</a:t>
            </a:r>
            <a:r>
              <a:rPr kumimoji="1" lang="zh-TW" altLang="en-US" sz="3600" b="1" dirty="0">
                <a:solidFill>
                  <a:srgbClr val="3D2EFA"/>
                </a:solidFill>
                <a:latin typeface="微軟正黑體" panose="020B0604030504040204" pitchFamily="34" charset="-120"/>
                <a:ea typeface="微軟正黑體" panose="020B0604030504040204" pitchFamily="34" charset="-120"/>
              </a:rPr>
              <a:t>調查？</a:t>
            </a: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kumimoji="1" lang="zh-TW" altLang="en-US" sz="3600" b="1" dirty="0">
                <a:solidFill>
                  <a:srgbClr val="3D2EFA"/>
                </a:solidFill>
                <a:latin typeface="微軟正黑體" panose="020B0604030504040204" pitchFamily="34" charset="-120"/>
                <a:ea typeface="微軟正黑體" panose="020B0604030504040204" pitchFamily="34" charset="-120"/>
              </a:rPr>
              <a:t>如何進入調查程序？</a:t>
            </a: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kumimoji="1" lang="zh-TW" altLang="en-US" sz="3600" b="1" dirty="0">
                <a:solidFill>
                  <a:srgbClr val="3D2EFA"/>
                </a:solidFill>
                <a:latin typeface="微軟正黑體" panose="020B0604030504040204" pitchFamily="34" charset="-120"/>
                <a:ea typeface="微軟正黑體" panose="020B0604030504040204" pitchFamily="34" charset="-120"/>
              </a:rPr>
              <a:t>若有提出申請調查或檢舉，學校之角色？</a:t>
            </a:r>
            <a:endParaRPr kumimoji="1" lang="en-US" altLang="zh-TW" sz="36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defRPr/>
            </a:pPr>
            <a:r>
              <a:rPr kumimoji="1" lang="zh-TW" altLang="en-US" sz="3600" b="1" dirty="0">
                <a:ln w="18000">
                  <a:noFill/>
                  <a:prstDash val="solid"/>
                  <a:miter lim="800000"/>
                </a:ln>
                <a:solidFill>
                  <a:srgbClr val="FF000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事件管轄學校？被害人學校？</a:t>
            </a:r>
            <a:endParaRPr kumimoji="1" lang="en-US" altLang="zh-TW" sz="3600" b="1" dirty="0">
              <a:ln w="18000">
                <a:noFill/>
                <a:prstDash val="solid"/>
                <a:miter lim="800000"/>
              </a:ln>
              <a:solidFill>
                <a:srgbClr val="FF000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endParaRPr>
          </a:p>
          <a:p>
            <a:pPr fontAlgn="base">
              <a:spcBef>
                <a:spcPct val="0"/>
              </a:spcBef>
              <a:spcAft>
                <a:spcPct val="0"/>
              </a:spcAft>
              <a:defRPr/>
            </a:pPr>
            <a:r>
              <a:rPr kumimoji="1" lang="en-US" altLang="zh-TW" b="1" dirty="0">
                <a:solidFill>
                  <a:srgbClr val="3D2EFA"/>
                </a:solidFill>
                <a:latin typeface="微軟正黑體" panose="020B0604030504040204" pitchFamily="34" charset="-120"/>
                <a:ea typeface="微軟正黑體" panose="020B0604030504040204" pitchFamily="34" charset="-120"/>
              </a:rPr>
              <a:t>     </a:t>
            </a:r>
          </a:p>
        </p:txBody>
      </p:sp>
      <p:sp>
        <p:nvSpPr>
          <p:cNvPr id="2" name="矩形 1">
            <a:extLst>
              <a:ext uri="{FF2B5EF4-FFF2-40B4-BE49-F238E27FC236}">
                <a16:creationId xmlns:a16="http://schemas.microsoft.com/office/drawing/2014/main" xmlns="" id="{B13EDA08-8FFE-4ECB-9DE4-DBAADBE00BE9}"/>
              </a:ext>
            </a:extLst>
          </p:cNvPr>
          <p:cNvSpPr/>
          <p:nvPr/>
        </p:nvSpPr>
        <p:spPr>
          <a:xfrm>
            <a:off x="6711950" y="1283619"/>
            <a:ext cx="1289390" cy="830997"/>
          </a:xfrm>
          <a:prstGeom prst="rect">
            <a:avLst/>
          </a:prstGeom>
        </p:spPr>
        <p:txBody>
          <a:bodyPr>
            <a:spAutoFit/>
          </a:bodyPr>
          <a:lstStyle/>
          <a:p>
            <a:pPr fontAlgn="base">
              <a:spcBef>
                <a:spcPct val="0"/>
              </a:spcBef>
              <a:spcAft>
                <a:spcPct val="0"/>
              </a:spcAft>
              <a:defRPr/>
            </a:pPr>
            <a:r>
              <a:rPr kumimoji="1" lang="en-US" altLang="zh-TW" sz="4800" b="1" dirty="0">
                <a:ln w="18000">
                  <a:solidFill>
                    <a:srgbClr val="FF0000"/>
                  </a:solidFill>
                  <a:prstDash val="solid"/>
                  <a:miter lim="800000"/>
                </a:ln>
                <a:solidFill>
                  <a:srgbClr val="FF0000"/>
                </a:solidFill>
                <a:effectLst>
                  <a:outerShdw blurRad="25500" dist="23000" dir="7020000" algn="tl">
                    <a:srgbClr val="000000">
                      <a:alpha val="50000"/>
                    </a:srgbClr>
                  </a:outerShdw>
                </a:effectLst>
                <a:latin typeface="標楷體" panose="03000509000000000000" pitchFamily="65" charset="-120"/>
                <a:ea typeface="標楷體" panose="03000509000000000000" pitchFamily="65" charset="-120"/>
              </a:rPr>
              <a:t>NO</a:t>
            </a:r>
          </a:p>
        </p:txBody>
      </p:sp>
      <p:sp>
        <p:nvSpPr>
          <p:cNvPr id="3" name="矩形 2">
            <a:extLst>
              <a:ext uri="{FF2B5EF4-FFF2-40B4-BE49-F238E27FC236}">
                <a16:creationId xmlns:a16="http://schemas.microsoft.com/office/drawing/2014/main" xmlns="" id="{80095E9B-EE67-450A-B3B3-7B873BF80330}"/>
              </a:ext>
            </a:extLst>
          </p:cNvPr>
          <p:cNvSpPr/>
          <p:nvPr/>
        </p:nvSpPr>
        <p:spPr>
          <a:xfrm>
            <a:off x="4223792" y="3152801"/>
            <a:ext cx="4801314" cy="646331"/>
          </a:xfrm>
          <a:prstGeom prst="rect">
            <a:avLst/>
          </a:prstGeom>
        </p:spPr>
        <p:txBody>
          <a:bodyPr wrap="none">
            <a:spAutoFit/>
          </a:bodyPr>
          <a:lstStyle/>
          <a:p>
            <a:pPr fontAlgn="base">
              <a:spcBef>
                <a:spcPct val="0"/>
              </a:spcBef>
              <a:spcAft>
                <a:spcPct val="0"/>
              </a:spcAft>
              <a:defRPr/>
            </a:pPr>
            <a:r>
              <a:rPr kumimoji="1" lang="zh-TW" altLang="en-US" sz="3600" b="1" dirty="0">
                <a:ln w="18000">
                  <a:noFill/>
                  <a:prstDash val="solid"/>
                  <a:miter lim="800000"/>
                </a:ln>
                <a:solidFill>
                  <a:srgbClr val="FF000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申請調查或檢舉</a:t>
            </a:r>
            <a:r>
              <a:rPr kumimoji="1" lang="en-US" altLang="zh-TW" sz="3600" dirty="0">
                <a:ln w="18000">
                  <a:solidFill>
                    <a:srgbClr val="1BAFC3">
                      <a:satMod val="140000"/>
                    </a:srgbClr>
                  </a:solidFill>
                  <a:prstDash val="solid"/>
                  <a:miter lim="800000"/>
                </a:ln>
                <a:solidFill>
                  <a:srgbClr val="0070C0"/>
                </a:solidFill>
                <a:latin typeface="微軟正黑體" panose="020B0604030504040204" pitchFamily="34" charset="-120"/>
                <a:ea typeface="微軟正黑體" panose="020B0604030504040204" pitchFamily="34" charset="-120"/>
              </a:rPr>
              <a:t>(</a:t>
            </a:r>
            <a:r>
              <a:rPr kumimoji="1" lang="zh-TW" altLang="en-US" sz="3600" dirty="0">
                <a:ln w="18000">
                  <a:solidFill>
                    <a:srgbClr val="1BAFC3">
                      <a:satMod val="140000"/>
                    </a:srgbClr>
                  </a:solidFill>
                  <a:prstDash val="solid"/>
                  <a:miter lim="800000"/>
                </a:ln>
                <a:solidFill>
                  <a:srgbClr val="0070C0"/>
                </a:solidFill>
                <a:latin typeface="微軟正黑體" panose="020B0604030504040204" pitchFamily="34" charset="-120"/>
                <a:ea typeface="微軟正黑體" panose="020B0604030504040204" pitchFamily="34" charset="-120"/>
              </a:rPr>
              <a:t>調查</a:t>
            </a:r>
            <a:r>
              <a:rPr kumimoji="1" lang="en-US" altLang="zh-TW" sz="3600" dirty="0">
                <a:ln w="18000">
                  <a:solidFill>
                    <a:srgbClr val="1BAFC3">
                      <a:satMod val="140000"/>
                    </a:srgbClr>
                  </a:solidFill>
                  <a:prstDash val="solid"/>
                  <a:miter lim="800000"/>
                </a:ln>
                <a:solidFill>
                  <a:srgbClr val="0070C0"/>
                </a:solidFill>
                <a:latin typeface="微軟正黑體" panose="020B0604030504040204" pitchFamily="34" charset="-120"/>
                <a:ea typeface="微軟正黑體" panose="020B0604030504040204" pitchFamily="34" charset="-120"/>
              </a:rPr>
              <a:t>)</a:t>
            </a:r>
            <a:endParaRPr kumimoji="1" lang="zh-TW" altLang="en-US" sz="3600" dirty="0">
              <a:solidFill>
                <a:srgbClr val="0070C0"/>
              </a:solidFill>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字方塊 6">
            <a:extLst>
              <a:ext uri="{FF2B5EF4-FFF2-40B4-BE49-F238E27FC236}">
                <a16:creationId xmlns:a16="http://schemas.microsoft.com/office/drawing/2014/main" xmlns="" id="{9E8F5813-542F-4120-8333-5562D12E9DBB}"/>
              </a:ext>
            </a:extLst>
          </p:cNvPr>
          <p:cNvSpPr txBox="1">
            <a:spLocks noChangeArrowheads="1"/>
          </p:cNvSpPr>
          <p:nvPr/>
        </p:nvSpPr>
        <p:spPr bwMode="auto">
          <a:xfrm>
            <a:off x="1219653" y="254907"/>
            <a:ext cx="9736817" cy="626017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0850" indent="-450850"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、何謂申請調查或檢舉？</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u="sng" dirty="0">
                <a:solidFill>
                  <a:srgbClr val="C00000"/>
                </a:solidFill>
                <a:latin typeface="微軟正黑體" panose="020B0604030504040204" pitchFamily="34" charset="-120"/>
                <a:ea typeface="微軟正黑體" panose="020B0604030504040204" pitchFamily="34" charset="-120"/>
              </a:rPr>
              <a:t>性別平等教育法第 </a:t>
            </a:r>
            <a:r>
              <a:rPr kumimoji="1" lang="en-US" altLang="zh-TW" sz="2800" b="1" u="sng" dirty="0">
                <a:solidFill>
                  <a:srgbClr val="C00000"/>
                </a:solidFill>
                <a:latin typeface="微軟正黑體" panose="020B0604030504040204" pitchFamily="34" charset="-120"/>
                <a:ea typeface="微軟正黑體" panose="020B0604030504040204" pitchFamily="34" charset="-120"/>
              </a:rPr>
              <a:t>28 </a:t>
            </a:r>
            <a:r>
              <a:rPr kumimoji="1" lang="zh-TW" altLang="en-US" sz="2800" b="1" u="sng" dirty="0">
                <a:solidFill>
                  <a:srgbClr val="C00000"/>
                </a:solidFill>
                <a:latin typeface="微軟正黑體" panose="020B0604030504040204" pitchFamily="34" charset="-120"/>
                <a:ea typeface="微軟正黑體" panose="020B0604030504040204" pitchFamily="34" charset="-120"/>
              </a:rPr>
              <a:t>條</a:t>
            </a:r>
            <a:endParaRPr kumimoji="1" lang="en-US" altLang="zh-TW" sz="2800" b="1" u="sng" dirty="0">
              <a:solidFill>
                <a:srgbClr val="C00000"/>
              </a:solidFill>
              <a:latin typeface="微軟正黑體" panose="020B0604030504040204" pitchFamily="34" charset="-120"/>
              <a:ea typeface="微軟正黑體" panose="020B0604030504040204" pitchFamily="34" charset="-120"/>
            </a:endParaRPr>
          </a:p>
          <a:p>
            <a:pPr marL="355600" eaLnBrk="1" fontAlgn="base" hangingPunct="1">
              <a:spcBef>
                <a:spcPct val="0"/>
              </a:spcBef>
              <a:spcAft>
                <a:spcPct val="0"/>
              </a:spcAft>
              <a:buNone/>
              <a:defRPr/>
            </a:pP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學校</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違反本法規定時，被害人或其法定代理人得向學校</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所屬主管機關申請調查</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p>
          <a:p>
            <a:pPr marL="355600" eaLnBrk="1" fontAlgn="base" hangingPunct="1">
              <a:spcBef>
                <a:spcPct val="0"/>
              </a:spcBef>
              <a:spcAft>
                <a:spcPct val="0"/>
              </a:spcAft>
              <a:buNone/>
              <a:defRPr/>
            </a:pP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校園性侵害、性騷擾或性霸凌事件之被害人或其法定代理人得以書面向</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行為人所屬學校</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申請調查。但</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學校之首長</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為加害人時，應向學校</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所屬主管機關申請調查</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p>
          <a:p>
            <a:pPr marL="355600" eaLnBrk="1" fontAlgn="base" hangingPunct="1">
              <a:spcBef>
                <a:spcPct val="0"/>
              </a:spcBef>
              <a:spcAft>
                <a:spcPct val="0"/>
              </a:spcAft>
              <a:buNone/>
              <a:defRPr/>
            </a:pP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任何人知悉前二項之事件時，得依其規定程序向學校或主管機關</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檢舉</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之。</a:t>
            </a:r>
          </a:p>
          <a:p>
            <a:pPr eaLnBrk="1" fontAlgn="base" hangingPunct="1">
              <a:spcBef>
                <a:spcPct val="0"/>
              </a:spcBef>
              <a:spcAft>
                <a:spcPct val="0"/>
              </a:spcAft>
              <a:buNone/>
              <a:defRPr/>
            </a:pPr>
            <a:r>
              <a:rPr kumimoji="1" lang="en-US" altLang="zh-TW" sz="2800" b="1" u="sng" dirty="0">
                <a:solidFill>
                  <a:srgbClr val="C00000"/>
                </a:solidFill>
                <a:latin typeface="微軟正黑體" panose="020B0604030504040204" pitchFamily="34" charset="-120"/>
                <a:ea typeface="微軟正黑體" panose="020B0604030504040204" pitchFamily="34" charset="-120"/>
              </a:rPr>
              <a:t>*99</a:t>
            </a:r>
            <a:r>
              <a:rPr kumimoji="1" lang="zh-TW" altLang="en-US" sz="2800" b="1" u="sng" dirty="0">
                <a:solidFill>
                  <a:srgbClr val="C00000"/>
                </a:solidFill>
                <a:latin typeface="微軟正黑體" panose="020B0604030504040204" pitchFamily="34" charset="-120"/>
                <a:ea typeface="微軟正黑體" panose="020B0604030504040204" pitchFamily="34" charset="-120"/>
              </a:rPr>
              <a:t>年</a:t>
            </a:r>
            <a:r>
              <a:rPr kumimoji="1" lang="en-US" altLang="zh-TW" sz="2800" b="1" u="sng" dirty="0">
                <a:solidFill>
                  <a:srgbClr val="C00000"/>
                </a:solidFill>
                <a:latin typeface="微軟正黑體" panose="020B0604030504040204" pitchFamily="34" charset="-120"/>
                <a:ea typeface="微軟正黑體" panose="020B0604030504040204" pitchFamily="34" charset="-120"/>
              </a:rPr>
              <a:t>4</a:t>
            </a:r>
            <a:r>
              <a:rPr kumimoji="1" lang="zh-TW" altLang="en-US" sz="2800" b="1" u="sng" dirty="0">
                <a:solidFill>
                  <a:srgbClr val="C00000"/>
                </a:solidFill>
                <a:latin typeface="微軟正黑體" panose="020B0604030504040204" pitchFamily="34" charset="-120"/>
                <a:ea typeface="微軟正黑體" panose="020B0604030504040204" pitchFamily="34" charset="-120"/>
              </a:rPr>
              <a:t>月</a:t>
            </a:r>
            <a:r>
              <a:rPr kumimoji="1" lang="en-US" altLang="zh-TW" sz="2800" b="1" u="sng" dirty="0">
                <a:solidFill>
                  <a:srgbClr val="C00000"/>
                </a:solidFill>
                <a:latin typeface="微軟正黑體" panose="020B0604030504040204" pitchFamily="34" charset="-120"/>
                <a:ea typeface="微軟正黑體" panose="020B0604030504040204" pitchFamily="34" charset="-120"/>
              </a:rPr>
              <a:t>29</a:t>
            </a:r>
            <a:r>
              <a:rPr kumimoji="1" lang="zh-TW" altLang="en-US" sz="2800" b="1" u="sng" dirty="0">
                <a:solidFill>
                  <a:srgbClr val="C00000"/>
                </a:solidFill>
                <a:latin typeface="微軟正黑體" panose="020B0604030504040204" pitchFamily="34" charset="-120"/>
                <a:ea typeface="微軟正黑體" panose="020B0604030504040204" pitchFamily="34" charset="-120"/>
              </a:rPr>
              <a:t>日台訓（三）字第</a:t>
            </a:r>
            <a:r>
              <a:rPr kumimoji="1" lang="en-US" altLang="zh-TW" sz="2800" b="1" u="sng" dirty="0">
                <a:solidFill>
                  <a:srgbClr val="C00000"/>
                </a:solidFill>
                <a:latin typeface="微軟正黑體" panose="020B0604030504040204" pitchFamily="34" charset="-120"/>
                <a:ea typeface="微軟正黑體" panose="020B0604030504040204" pitchFamily="34" charset="-120"/>
              </a:rPr>
              <a:t>0990052704</a:t>
            </a:r>
            <a:r>
              <a:rPr kumimoji="1" lang="zh-TW" altLang="en-US" sz="2800" b="1" u="sng" dirty="0">
                <a:solidFill>
                  <a:srgbClr val="C00000"/>
                </a:solidFill>
                <a:latin typeface="微軟正黑體" panose="020B0604030504040204" pitchFamily="34" charset="-120"/>
                <a:ea typeface="微軟正黑體" panose="020B0604030504040204" pitchFamily="34" charset="-120"/>
              </a:rPr>
              <a:t>號函</a:t>
            </a:r>
            <a:endParaRPr kumimoji="1" lang="en-US" altLang="zh-TW" sz="2800" b="1" u="sng" dirty="0">
              <a:solidFill>
                <a:srgbClr val="C00000"/>
              </a:solidFill>
              <a:latin typeface="微軟正黑體" panose="020B0604030504040204" pitchFamily="34" charset="-120"/>
              <a:ea typeface="微軟正黑體" panose="020B0604030504040204" pitchFamily="34" charset="-120"/>
            </a:endParaRPr>
          </a:p>
          <a:p>
            <a:pPr marL="355600" fontAlgn="base">
              <a:spcAft>
                <a:spcPct val="0"/>
              </a:spcAft>
              <a:buNone/>
              <a:defRPr/>
            </a:pP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受害人及其法定代理人</a:t>
            </a:r>
            <a:r>
              <a:rPr kumimoji="1" lang="zh-TW" altLang="zh-TW" sz="24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無意願</a:t>
            </a:r>
            <a:r>
              <a:rPr kumimoji="1" lang="zh-TW" altLang="zh-TW" sz="2400" u="sng" dirty="0">
                <a:solidFill>
                  <a:srgbClr val="3D2EFA"/>
                </a:solidFill>
                <a:latin typeface="微軟正黑體" panose="020B0604030504040204" pitchFamily="34" charset="-120"/>
                <a:ea typeface="微軟正黑體" panose="020B0604030504040204" pitchFamily="34" charset="-120"/>
                <a:cs typeface="Times New Roman" pitchFamily="18" charset="0"/>
              </a:rPr>
              <a:t>提出申請或檢舉</a:t>
            </a: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乙節，學校除先依規定通報外，前揭申請人若有困難，性平會可就申請案做成紀錄，並請申請人於顧慮解除後才提出正式申請（</a:t>
            </a:r>
            <a:r>
              <a:rPr kumimoji="1" lang="zh-TW"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不受時間限制</a:t>
            </a: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）。另依準則第</a:t>
            </a:r>
            <a:r>
              <a:rPr kumimoji="1" lang="en-US"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19</a:t>
            </a: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條規定，學校性平會為保障事件當事人之受教權或工作權，於</a:t>
            </a:r>
            <a:r>
              <a:rPr kumimoji="1" lang="zh-TW" altLang="zh-TW" sz="2400" dirty="0">
                <a:solidFill>
                  <a:srgbClr val="FF0000"/>
                </a:solidFill>
                <a:latin typeface="微軟正黑體" panose="020B0604030504040204" pitchFamily="34" charset="-120"/>
                <a:ea typeface="微軟正黑體" panose="020B0604030504040204" pitchFamily="34" charset="-120"/>
                <a:cs typeface="Times New Roman" pitchFamily="18" charset="0"/>
              </a:rPr>
              <a:t>必要時應採取相關處置措施</a:t>
            </a: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（維護其課業學習、減低雙方互動、避免報復等），以鼓勵申請人提出申請調查</a:t>
            </a:r>
            <a:r>
              <a:rPr kumimoji="1" lang="zh-TW"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a:t>
            </a:r>
            <a:r>
              <a:rPr kumimoji="1" lang="en-US"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Q∕A</a:t>
            </a:r>
            <a:r>
              <a:rPr kumimoji="1" lang="zh-TW"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第</a:t>
            </a:r>
            <a:r>
              <a:rPr kumimoji="1" lang="en-US"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13</a:t>
            </a:r>
            <a:r>
              <a:rPr kumimoji="1" lang="zh-TW"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項參照）</a:t>
            </a:r>
            <a:r>
              <a:rPr kumimoji="1" lang="zh-TW" altLang="zh-TW" sz="2400"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kumimoji="1" lang="zh-TW" altLang="en-US" sz="2000"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字方塊 6">
            <a:extLst>
              <a:ext uri="{FF2B5EF4-FFF2-40B4-BE49-F238E27FC236}">
                <a16:creationId xmlns:a16="http://schemas.microsoft.com/office/drawing/2014/main" xmlns="" id="{D33BADB5-CD7C-41EF-BA74-9034B5556899}"/>
              </a:ext>
            </a:extLst>
          </p:cNvPr>
          <p:cNvSpPr txBox="1">
            <a:spLocks noChangeArrowheads="1"/>
          </p:cNvSpPr>
          <p:nvPr/>
        </p:nvSpPr>
        <p:spPr bwMode="auto">
          <a:xfrm>
            <a:off x="1350281" y="254907"/>
            <a:ext cx="8904061" cy="6235553"/>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0850" indent="-450850" eaLnBrk="1" fontAlgn="base" hangingPunct="1">
              <a:spcBef>
                <a:spcPct val="0"/>
              </a:spcBef>
              <a:spcAft>
                <a:spcPct val="0"/>
              </a:spcAft>
              <a:buNone/>
              <a:defRPr/>
            </a:pPr>
            <a:r>
              <a:rPr kumimoji="1" lang="zh-TW" altLang="en-US" b="1" dirty="0">
                <a:solidFill>
                  <a:srgbClr val="000000"/>
                </a:solidFill>
                <a:latin typeface="微軟正黑體" panose="020B0604030504040204" pitchFamily="34" charset="-120"/>
                <a:ea typeface="微軟正黑體" panose="020B0604030504040204" pitchFamily="34" charset="-120"/>
              </a:rPr>
              <a:t>何謂事件管轄學校？</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en-US" altLang="zh-TW" b="1" dirty="0">
                <a:solidFill>
                  <a:srgbClr val="C00000"/>
                </a:solidFill>
                <a:latin typeface="微軟正黑體" panose="020B0604030504040204" pitchFamily="34" charset="-120"/>
                <a:ea typeface="微軟正黑體" panose="020B0604030504040204" pitchFamily="34" charset="-120"/>
              </a:rPr>
              <a:t>※</a:t>
            </a:r>
            <a:r>
              <a:rPr kumimoji="1" lang="zh-TW" altLang="en-US" b="1" dirty="0">
                <a:solidFill>
                  <a:srgbClr val="C00000"/>
                </a:solidFill>
                <a:latin typeface="微軟正黑體" panose="020B0604030504040204" pitchFamily="34" charset="-120"/>
                <a:ea typeface="微軟正黑體" panose="020B0604030504040204" pitchFamily="34" charset="-120"/>
              </a:rPr>
              <a:t>校園性侵害性騷擾或性霸凌防治準則</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1254125" indent="-1254125" fontAlgn="base">
              <a:spcAft>
                <a:spcPct val="0"/>
              </a:spcAft>
              <a:buNone/>
              <a:defRPr/>
            </a:pPr>
            <a:r>
              <a:rPr kumimoji="1" lang="zh-TW" altLang="en-US"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第 </a:t>
            </a:r>
            <a:r>
              <a:rPr kumimoji="1" lang="en-US"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10 </a:t>
            </a:r>
            <a:r>
              <a:rPr kumimoji="1" lang="zh-TW" altLang="en-US"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條   </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校園性侵害、性騷擾或性霸凌事件之被害人或其法定代理人（以下簡稱申請人）、檢舉人，得以書面向</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行為人</a:t>
            </a:r>
            <a:r>
              <a:rPr kumimoji="1" lang="zh-TW" altLang="en-US" sz="24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於行為發生時所屬之學校</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（以下簡稱事件管轄學校）申請調查或檢舉。但行為人為學校首長者，應向學校所屬主管機關（以下簡稱事件管轄機關）申請。</a:t>
            </a:r>
          </a:p>
          <a:p>
            <a:pPr marL="1254125" indent="1588" fontAlgn="base">
              <a:spcAft>
                <a:spcPct val="0"/>
              </a:spcAft>
              <a:buNone/>
              <a:defRPr/>
            </a:pP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前項事件管轄學校，於行為人在兼任學校所為者，為該兼任學校。</a:t>
            </a:r>
            <a:r>
              <a:rPr kumimoji="1" lang="zh-TW" altLang="en-US" sz="2400" b="1" dirty="0">
                <a:solidFill>
                  <a:srgbClr val="000000"/>
                </a:solidFill>
                <a:latin typeface="微軟正黑體" panose="020B0604030504040204" pitchFamily="34" charset="-120"/>
                <a:ea typeface="微軟正黑體" panose="020B0604030504040204" pitchFamily="34" charset="-120"/>
              </a:rPr>
              <a:t> </a:t>
            </a:r>
          </a:p>
          <a:p>
            <a:pPr marL="1254125" indent="-1254125" fontAlgn="base">
              <a:spcAft>
                <a:spcPct val="0"/>
              </a:spcAft>
              <a:buNone/>
              <a:defRPr/>
            </a:pPr>
            <a:r>
              <a:rPr kumimoji="1" lang="zh-TW" altLang="en-US"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第 </a:t>
            </a:r>
            <a:r>
              <a:rPr kumimoji="1" lang="en-US" altLang="zh-TW"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11 </a:t>
            </a:r>
            <a:r>
              <a:rPr kumimoji="1" lang="zh-TW" altLang="en-US" sz="2400" u="sng" dirty="0">
                <a:solidFill>
                  <a:prstClr val="black"/>
                </a:solidFill>
                <a:latin typeface="微軟正黑體" panose="020B0604030504040204" pitchFamily="34" charset="-120"/>
                <a:ea typeface="微軟正黑體" panose="020B0604030504040204" pitchFamily="34" charset="-120"/>
                <a:cs typeface="Times New Roman" pitchFamily="18" charset="0"/>
              </a:rPr>
              <a:t>條  </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事件管轄學校或機關與行為人現所屬學校不同者，應以</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書面通知行為人現所屬學校</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派代表參與調查，被通知之學校不得拒絕。</a:t>
            </a:r>
          </a:p>
          <a:p>
            <a:pPr marL="1254125" indent="1588" fontAlgn="base">
              <a:spcAft>
                <a:spcPct val="0"/>
              </a:spcAft>
              <a:buNone/>
              <a:defRPr/>
            </a:pP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前項事件管轄學校或機關</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完成調查後</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，其成立校園性侵害、性騷擾或性霸凌事件者，</a:t>
            </a:r>
            <a:r>
              <a:rPr kumimoji="1" lang="zh-TW" altLang="en-US" sz="2400" dirty="0">
                <a:solidFill>
                  <a:srgbClr val="FF0000"/>
                </a:solidFill>
                <a:latin typeface="微軟正黑體" panose="020B0604030504040204" pitchFamily="34" charset="-120"/>
                <a:ea typeface="微軟正黑體" panose="020B0604030504040204" pitchFamily="34" charset="-120"/>
                <a:cs typeface="Times New Roman" pitchFamily="18" charset="0"/>
              </a:rPr>
              <a:t>應將調查報告及懲處建議移送行為人現所屬學校</a:t>
            </a:r>
            <a:r>
              <a:rPr kumimoji="1" lang="zh-TW" altLang="en-US" sz="2400" dirty="0">
                <a:solidFill>
                  <a:prstClr val="black"/>
                </a:solidFill>
                <a:latin typeface="微軟正黑體" panose="020B0604030504040204" pitchFamily="34" charset="-120"/>
                <a:ea typeface="微軟正黑體" panose="020B0604030504040204" pitchFamily="34" charset="-120"/>
                <a:cs typeface="Times New Roman" pitchFamily="18" charset="0"/>
              </a:rPr>
              <a:t>依第三十條規定處理</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a:t>
            </a:r>
            <a:endParaRPr kumimoji="1" lang="zh-TW" altLang="en-US" sz="20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字方塊 6">
            <a:extLst>
              <a:ext uri="{FF2B5EF4-FFF2-40B4-BE49-F238E27FC236}">
                <a16:creationId xmlns:a16="http://schemas.microsoft.com/office/drawing/2014/main" xmlns="" id="{73772ABE-EF1E-4AE3-8F56-48E1B0994D6D}"/>
              </a:ext>
            </a:extLst>
          </p:cNvPr>
          <p:cNvSpPr txBox="1">
            <a:spLocks noChangeArrowheads="1"/>
          </p:cNvSpPr>
          <p:nvPr/>
        </p:nvSpPr>
        <p:spPr bwMode="auto">
          <a:xfrm>
            <a:off x="968603" y="249919"/>
            <a:ext cx="10004197" cy="6469463"/>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1254125" indent="-1254125" fontAlgn="base">
              <a:spcAft>
                <a:spcPct val="0"/>
              </a:spcAft>
              <a:buNone/>
              <a:defRPr/>
            </a:pP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 第 </a:t>
            </a:r>
            <a:r>
              <a:rPr kumimoji="1" lang="en-US" altLang="zh-TW"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12 </a:t>
            </a: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條  </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第十條第二項之情形，事件管轄學校應以書面通知行為人現所屬專任學校派代表參與調查，被通知之學校不得拒絕。</a:t>
            </a:r>
          </a:p>
          <a:p>
            <a:pPr marL="1254125" indent="1588" fontAlgn="base">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前項事件管轄學校完成調查後，其成立校園性侵害、性騷擾或性霸凌事件者，應將調查報告及懲處建議移送行為人現所屬專任學校依第三十條規定處理。</a:t>
            </a:r>
          </a:p>
          <a:p>
            <a:pPr marL="1254125" fontAlgn="base">
              <a:spcAft>
                <a:spcPct val="0"/>
              </a:spcAft>
              <a:buNone/>
              <a:defRPr/>
            </a:pPr>
            <a:endPar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marL="1254125" indent="-1254125" fontAlgn="base">
              <a:spcAft>
                <a:spcPct val="0"/>
              </a:spcAft>
              <a:buNone/>
              <a:defRPr/>
            </a:pP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第 </a:t>
            </a:r>
            <a:r>
              <a:rPr kumimoji="1" lang="en-US" altLang="zh-TW"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13 </a:t>
            </a: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條  </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行為人於</a:t>
            </a:r>
            <a:r>
              <a:rPr kumimoji="1" lang="zh-TW" altLang="en-US" sz="28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行為發生</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時，同時具有校長、教師、職員、工友或學生二種以上不同身分者，</a:t>
            </a:r>
            <a:r>
              <a:rPr kumimoji="1" lang="zh-TW" altLang="en-US" sz="28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以其與被害人互動時之身分，定其受調查之身分及事件管轄學校或機關</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p>
          <a:p>
            <a:pPr marL="1254125" indent="1588" algn="just" fontAlgn="base">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無法判斷行為人於行為發生時之身分，或於學制轉銜期間，尚未確定行為人就讀學校者，</a:t>
            </a:r>
            <a:r>
              <a:rPr kumimoji="1"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以</a:t>
            </a:r>
            <a:r>
              <a:rPr kumimoji="1" lang="zh-TW" altLang="en-US" sz="2800" b="1" u="sng" dirty="0">
                <a:solidFill>
                  <a:srgbClr val="FF0000"/>
                </a:solidFill>
                <a:latin typeface="微軟正黑體" panose="020B0604030504040204" pitchFamily="34" charset="-120"/>
                <a:ea typeface="微軟正黑體" panose="020B0604030504040204" pitchFamily="34" charset="-120"/>
                <a:cs typeface="Times New Roman" pitchFamily="18" charset="0"/>
              </a:rPr>
              <a:t>受理</a:t>
            </a:r>
            <a:r>
              <a:rPr kumimoji="1"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申請調查或檢舉之學校為事件管轄學校</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，相關學校應派代表參與調查。 </a:t>
            </a:r>
            <a:endParaRPr kumimoji="1" lang="zh-TW" altLang="en-US" sz="28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4">
            <a:extLst>
              <a:ext uri="{FF2B5EF4-FFF2-40B4-BE49-F238E27FC236}">
                <a16:creationId xmlns:a16="http://schemas.microsoft.com/office/drawing/2014/main" xmlns="" id="{AAC0CA79-CE31-4CAF-8BEB-D01513C59787}"/>
              </a:ext>
            </a:extLst>
          </p:cNvPr>
          <p:cNvGrpSpPr>
            <a:grpSpLocks/>
          </p:cNvGrpSpPr>
          <p:nvPr/>
        </p:nvGrpSpPr>
        <p:grpSpPr bwMode="auto">
          <a:xfrm>
            <a:off x="1524000" y="1260475"/>
            <a:ext cx="9027992" cy="5111750"/>
            <a:chOff x="49" y="816"/>
            <a:chExt cx="4309" cy="3630"/>
          </a:xfrm>
        </p:grpSpPr>
        <p:sp>
          <p:nvSpPr>
            <p:cNvPr id="63494" name="AutoShape 5">
              <a:extLst>
                <a:ext uri="{FF2B5EF4-FFF2-40B4-BE49-F238E27FC236}">
                  <a16:creationId xmlns:a16="http://schemas.microsoft.com/office/drawing/2014/main" xmlns="" id="{06F659F3-8503-4CE4-8DFA-7D80DDFF7303}"/>
                </a:ext>
              </a:extLst>
            </p:cNvPr>
            <p:cNvSpPr>
              <a:spLocks noChangeArrowheads="1"/>
            </p:cNvSpPr>
            <p:nvPr/>
          </p:nvSpPr>
          <p:spPr bwMode="auto">
            <a:xfrm>
              <a:off x="49" y="1134"/>
              <a:ext cx="4309" cy="2928"/>
            </a:xfrm>
            <a:prstGeom prst="roundRect">
              <a:avLst>
                <a:gd name="adj" fmla="val 5625"/>
              </a:avLst>
            </a:prstGeom>
            <a:solidFill>
              <a:srgbClr val="99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1</a:t>
              </a:r>
              <a:r>
                <a:rPr kumimoji="1" lang="zh-TW" altLang="en-US"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3D2EFA"/>
                  </a:solidFill>
                  <a:latin typeface="微軟正黑體" panose="020B0604030504040204" pitchFamily="34" charset="-120"/>
                  <a:ea typeface="微軟正黑體" panose="020B0604030504040204" pitchFamily="34" charset="-120"/>
                </a:rPr>
                <a:t>事件管轄學校</a:t>
              </a:r>
              <a:endParaRPr kumimoji="1" lang="en-US" altLang="zh-TW" sz="3200" b="0" dirty="0">
                <a:solidFill>
                  <a:srgbClr val="3D2EFA"/>
                </a:solidFill>
                <a:latin typeface="微軟正黑體" panose="020B0604030504040204" pitchFamily="34" charset="-120"/>
                <a:ea typeface="微軟正黑體" panose="020B0604030504040204" pitchFamily="34" charset="-120"/>
              </a:endParaRPr>
            </a:p>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(1)</a:t>
              </a:r>
              <a:r>
                <a:rPr kumimoji="1" lang="zh-TW" altLang="en-US" sz="3200" b="0" dirty="0">
                  <a:solidFill>
                    <a:srgbClr val="000000"/>
                  </a:solidFill>
                  <a:latin typeface="微軟正黑體" panose="020B0604030504040204" pitchFamily="34" charset="-120"/>
                  <a:ea typeface="微軟正黑體" panose="020B0604030504040204" pitchFamily="34" charset="-120"/>
                </a:rPr>
                <a:t>受理</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C00000"/>
                  </a:solidFill>
                  <a:latin typeface="微軟正黑體" panose="020B0604030504040204" pitchFamily="34" charset="-120"/>
                  <a:ea typeface="微軟正黑體" panose="020B0604030504040204" pitchFamily="34" charset="-120"/>
                </a:rPr>
                <a:t>進入調查</a:t>
              </a:r>
              <a:endParaRPr kumimoji="1" lang="en-US" altLang="zh-TW" sz="3200" b="0" dirty="0">
                <a:solidFill>
                  <a:srgbClr val="C00000"/>
                </a:solidFill>
                <a:latin typeface="微軟正黑體" panose="020B0604030504040204" pitchFamily="34" charset="-120"/>
                <a:ea typeface="微軟正黑體" panose="020B0604030504040204" pitchFamily="34" charset="-120"/>
              </a:endParaRPr>
            </a:p>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(2)</a:t>
              </a:r>
              <a:r>
                <a:rPr kumimoji="1" lang="zh-TW" altLang="en-US" sz="3200" b="0" dirty="0">
                  <a:solidFill>
                    <a:srgbClr val="000000"/>
                  </a:solidFill>
                  <a:latin typeface="微軟正黑體" panose="020B0604030504040204" pitchFamily="34" charset="-120"/>
                  <a:ea typeface="微軟正黑體" panose="020B0604030504040204" pitchFamily="34" charset="-120"/>
                </a:rPr>
                <a:t>不受理</a:t>
              </a:r>
              <a:r>
                <a:rPr kumimoji="1" lang="en-US" altLang="zh-TW" sz="3200" b="0" dirty="0">
                  <a:solidFill>
                    <a:srgbClr val="000000"/>
                  </a:solidFill>
                  <a:latin typeface="微軟正黑體" panose="020B0604030504040204" pitchFamily="34" charset="-120"/>
                  <a:ea typeface="微軟正黑體" panose="020B0604030504040204" pitchFamily="34" charset="-120"/>
                  <a:hlinkClick r:id="rId2" action="ppaction://hlinksldjump"/>
                </a:rPr>
                <a:t>-</a:t>
              </a:r>
              <a:r>
                <a:rPr kumimoji="1" lang="zh-TW" altLang="en-US" sz="3200" b="0" dirty="0">
                  <a:solidFill>
                    <a:srgbClr val="000000"/>
                  </a:solidFill>
                  <a:latin typeface="微軟正黑體" panose="020B0604030504040204" pitchFamily="34" charset="-120"/>
                  <a:ea typeface="微軟正黑體" panose="020B0604030504040204" pitchFamily="34" charset="-120"/>
                </a:rPr>
                <a:t>提申復</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000000"/>
                  </a:solidFill>
                  <a:latin typeface="微軟正黑體" panose="020B0604030504040204" pitchFamily="34" charset="-120"/>
                  <a:ea typeface="微軟正黑體" panose="020B0604030504040204" pitchFamily="34" charset="-120"/>
                </a:rPr>
                <a:t>有理由</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C00000"/>
                  </a:solidFill>
                  <a:latin typeface="微軟正黑體" panose="020B0604030504040204" pitchFamily="34" charset="-120"/>
                  <a:ea typeface="微軟正黑體" panose="020B0604030504040204" pitchFamily="34" charset="-120"/>
                </a:rPr>
                <a:t>進入調查</a:t>
              </a:r>
              <a:endParaRPr kumimoji="1" lang="en-US" altLang="zh-TW" sz="3200" b="0" dirty="0">
                <a:solidFill>
                  <a:srgbClr val="C00000"/>
                </a:solidFill>
                <a:latin typeface="微軟正黑體" panose="020B0604030504040204" pitchFamily="34" charset="-120"/>
                <a:ea typeface="微軟正黑體" panose="020B0604030504040204" pitchFamily="34" charset="-120"/>
              </a:endParaRPr>
            </a:p>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(3)</a:t>
              </a:r>
              <a:r>
                <a:rPr kumimoji="1" lang="zh-TW" altLang="en-US" sz="3200" b="0" dirty="0">
                  <a:solidFill>
                    <a:srgbClr val="000000"/>
                  </a:solidFill>
                  <a:latin typeface="微軟正黑體" panose="020B0604030504040204" pitchFamily="34" charset="-120"/>
                  <a:ea typeface="微軟正黑體" panose="020B0604030504040204" pitchFamily="34" charset="-120"/>
                </a:rPr>
                <a:t>不受理</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000000"/>
                  </a:solidFill>
                  <a:latin typeface="微軟正黑體" panose="020B0604030504040204" pitchFamily="34" charset="-120"/>
                  <a:ea typeface="微軟正黑體" panose="020B0604030504040204" pitchFamily="34" charset="-120"/>
                </a:rPr>
                <a:t>提申復</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000000"/>
                  </a:solidFill>
                  <a:latin typeface="微軟正黑體" panose="020B0604030504040204" pitchFamily="34" charset="-120"/>
                  <a:ea typeface="微軟正黑體" panose="020B0604030504040204" pitchFamily="34" charset="-120"/>
                </a:rPr>
                <a:t>無理由</a:t>
              </a:r>
              <a:endParaRPr kumimoji="1" lang="en-US" altLang="zh-TW" sz="3200" b="0" dirty="0">
                <a:solidFill>
                  <a:srgbClr val="000000"/>
                </a:solidFill>
                <a:latin typeface="微軟正黑體" panose="020B0604030504040204" pitchFamily="34" charset="-120"/>
                <a:ea typeface="微軟正黑體" panose="020B0604030504040204" pitchFamily="34" charset="-120"/>
              </a:endParaRPr>
            </a:p>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(4)</a:t>
              </a:r>
              <a:r>
                <a:rPr kumimoji="1" lang="zh-TW" altLang="en-US" sz="3200" b="0" dirty="0">
                  <a:solidFill>
                    <a:srgbClr val="000000"/>
                  </a:solidFill>
                  <a:latin typeface="微軟正黑體" panose="020B0604030504040204" pitchFamily="34" charset="-120"/>
                  <a:ea typeface="微軟正黑體" panose="020B0604030504040204" pitchFamily="34" charset="-120"/>
                </a:rPr>
                <a:t>不受理</a:t>
              </a:r>
              <a:r>
                <a:rPr kumimoji="1" lang="en-US" altLang="zh-TW"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000000"/>
                  </a:solidFill>
                  <a:latin typeface="微軟正黑體" panose="020B0604030504040204" pitchFamily="34" charset="-120"/>
                  <a:ea typeface="微軟正黑體" panose="020B0604030504040204" pitchFamily="34" charset="-120"/>
                </a:rPr>
                <a:t>不提申復</a:t>
              </a:r>
              <a:endParaRPr kumimoji="1" lang="en-US" altLang="zh-TW" sz="3200" b="0" dirty="0">
                <a:solidFill>
                  <a:srgbClr val="000000"/>
                </a:solidFill>
                <a:latin typeface="微軟正黑體" panose="020B0604030504040204" pitchFamily="34" charset="-120"/>
                <a:ea typeface="微軟正黑體" panose="020B0604030504040204" pitchFamily="34" charset="-120"/>
              </a:endParaRPr>
            </a:p>
            <a:p>
              <a:pPr fontAlgn="base">
                <a:spcBef>
                  <a:spcPts val="1200"/>
                </a:spcBef>
                <a:spcAft>
                  <a:spcPct val="0"/>
                </a:spcAft>
                <a:buClrTx/>
                <a:buNone/>
              </a:pPr>
              <a:r>
                <a:rPr kumimoji="1" lang="en-US" altLang="zh-TW" sz="3200" b="0" dirty="0">
                  <a:solidFill>
                    <a:srgbClr val="000000"/>
                  </a:solidFill>
                  <a:latin typeface="微軟正黑體" panose="020B0604030504040204" pitchFamily="34" charset="-120"/>
                  <a:ea typeface="微軟正黑體" panose="020B0604030504040204" pitchFamily="34" charset="-120"/>
                </a:rPr>
                <a:t>2</a:t>
              </a:r>
              <a:r>
                <a:rPr kumimoji="1" lang="zh-TW" altLang="en-US" sz="3200" b="0" dirty="0">
                  <a:solidFill>
                    <a:srgbClr val="000000"/>
                  </a:solidFill>
                  <a:latin typeface="微軟正黑體" panose="020B0604030504040204" pitchFamily="34" charset="-120"/>
                  <a:ea typeface="微軟正黑體" panose="020B0604030504040204" pitchFamily="34" charset="-120"/>
                </a:rPr>
                <a:t>、</a:t>
              </a:r>
              <a:r>
                <a:rPr kumimoji="1" lang="zh-TW" altLang="en-US" sz="3200" b="0" dirty="0">
                  <a:solidFill>
                    <a:srgbClr val="3D2EFA"/>
                  </a:solidFill>
                  <a:latin typeface="微軟正黑體" panose="020B0604030504040204" pitchFamily="34" charset="-120"/>
                  <a:ea typeface="微軟正黑體" panose="020B0604030504040204" pitchFamily="34" charset="-120"/>
                </a:rPr>
                <a:t>被害人學校</a:t>
              </a:r>
              <a:endParaRPr kumimoji="1" lang="en-US" altLang="zh-TW" sz="3200" b="0" dirty="0">
                <a:solidFill>
                  <a:srgbClr val="000000"/>
                </a:solidFill>
                <a:latin typeface="微軟正黑體" panose="020B0604030504040204" pitchFamily="34" charset="-120"/>
                <a:ea typeface="微軟正黑體" panose="020B0604030504040204" pitchFamily="34" charset="-120"/>
              </a:endParaRPr>
            </a:p>
          </p:txBody>
        </p:sp>
        <p:sp>
          <p:nvSpPr>
            <p:cNvPr id="63495" name="AutoShape 6">
              <a:extLst>
                <a:ext uri="{FF2B5EF4-FFF2-40B4-BE49-F238E27FC236}">
                  <a16:creationId xmlns:a16="http://schemas.microsoft.com/office/drawing/2014/main" xmlns="" id="{3A12848E-7392-452C-806B-E5F098807789}"/>
                </a:ext>
              </a:extLst>
            </p:cNvPr>
            <p:cNvSpPr>
              <a:spLocks noChangeArrowheads="1"/>
            </p:cNvSpPr>
            <p:nvPr/>
          </p:nvSpPr>
          <p:spPr bwMode="auto">
            <a:xfrm>
              <a:off x="288" y="816"/>
              <a:ext cx="3454" cy="384"/>
            </a:xfrm>
            <a:prstGeom prst="roundRect">
              <a:avLst>
                <a:gd name="adj" fmla="val 16667"/>
              </a:avLst>
            </a:prstGeom>
            <a:solidFill>
              <a:srgbClr val="660066"/>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600" b="0">
                  <a:solidFill>
                    <a:srgbClr val="FFFFFF"/>
                  </a:solidFill>
                  <a:latin typeface="Arial" panose="020B0604020202020204" pitchFamily="34" charset="0"/>
                  <a:ea typeface="標楷體" panose="03000509000000000000" pitchFamily="65" charset="-120"/>
                </a:rPr>
                <a:t>提出申請調查或檢舉</a:t>
              </a:r>
              <a:endParaRPr kumimoji="1" lang="en-US" altLang="ja-JP" sz="3600" b="0">
                <a:solidFill>
                  <a:srgbClr val="FFFFFF"/>
                </a:solidFill>
                <a:latin typeface="Arial" panose="020B0604020202020204" pitchFamily="34" charset="0"/>
                <a:ea typeface="標楷體" panose="03000509000000000000" pitchFamily="65" charset="-120"/>
              </a:endParaRPr>
            </a:p>
          </p:txBody>
        </p:sp>
        <p:sp>
          <p:nvSpPr>
            <p:cNvPr id="63496" name="AutoShape 6">
              <a:extLst>
                <a:ext uri="{FF2B5EF4-FFF2-40B4-BE49-F238E27FC236}">
                  <a16:creationId xmlns:a16="http://schemas.microsoft.com/office/drawing/2014/main" xmlns="" id="{B6808082-A172-4F5C-A728-289F959A40EE}"/>
                </a:ext>
              </a:extLst>
            </p:cNvPr>
            <p:cNvSpPr>
              <a:spLocks noChangeArrowheads="1"/>
            </p:cNvSpPr>
            <p:nvPr/>
          </p:nvSpPr>
          <p:spPr bwMode="auto">
            <a:xfrm>
              <a:off x="49" y="4062"/>
              <a:ext cx="3722" cy="384"/>
            </a:xfrm>
            <a:prstGeom prst="roundRect">
              <a:avLst>
                <a:gd name="adj" fmla="val 16667"/>
              </a:avLst>
            </a:prstGeom>
            <a:solidFill>
              <a:srgbClr val="7030A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600" b="0" dirty="0">
                  <a:solidFill>
                    <a:srgbClr val="FFFFFF"/>
                  </a:solidFill>
                  <a:latin typeface="Arial" panose="020B0604020202020204" pitchFamily="34" charset="0"/>
                  <a:ea typeface="標楷體" panose="03000509000000000000" pitchFamily="65" charset="-120"/>
                </a:rPr>
                <a:t>      未申請調查或未檢舉</a:t>
              </a:r>
              <a:endParaRPr kumimoji="1" lang="en-US" altLang="ja-JP" sz="3600" b="0" dirty="0">
                <a:solidFill>
                  <a:srgbClr val="FFFFFF"/>
                </a:solidFill>
                <a:latin typeface="Arial" panose="020B0604020202020204" pitchFamily="34" charset="0"/>
                <a:ea typeface="標楷體" panose="03000509000000000000" pitchFamily="65" charset="-120"/>
              </a:endParaRPr>
            </a:p>
          </p:txBody>
        </p:sp>
      </p:grpSp>
      <p:sp>
        <p:nvSpPr>
          <p:cNvPr id="4" name="矩形 3">
            <a:extLst>
              <a:ext uri="{FF2B5EF4-FFF2-40B4-BE49-F238E27FC236}">
                <a16:creationId xmlns:a16="http://schemas.microsoft.com/office/drawing/2014/main" xmlns="" id="{C46B41F9-E259-4F50-B38A-6EDAD265D775}"/>
              </a:ext>
            </a:extLst>
          </p:cNvPr>
          <p:cNvSpPr/>
          <p:nvPr/>
        </p:nvSpPr>
        <p:spPr>
          <a:xfrm>
            <a:off x="2239979" y="1057003"/>
            <a:ext cx="587166"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en-US" altLang="zh-TW" sz="5400" b="1" spc="50" dirty="0">
                <a:ln w="11430"/>
                <a:gradFill>
                  <a:gsLst>
                    <a:gs pos="25000">
                      <a:srgbClr val="1BAFC3">
                        <a:satMod val="155000"/>
                      </a:srgbClr>
                    </a:gs>
                    <a:gs pos="100000">
                      <a:srgbClr val="1BAFC3">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標楷體" pitchFamily="65" charset="-120"/>
              </a:rPr>
              <a:t>I</a:t>
            </a:r>
            <a:endParaRPr kumimoji="1" lang="zh-TW" altLang="en-US" sz="5400" b="1" spc="50" dirty="0">
              <a:ln w="11430"/>
              <a:gradFill>
                <a:gsLst>
                  <a:gs pos="25000">
                    <a:srgbClr val="1BAFC3">
                      <a:satMod val="155000"/>
                    </a:srgbClr>
                  </a:gs>
                  <a:gs pos="100000">
                    <a:srgbClr val="1BAFC3">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新細明體" panose="02020500000000000000" pitchFamily="18" charset="-120"/>
            </a:endParaRPr>
          </a:p>
        </p:txBody>
      </p:sp>
      <p:sp>
        <p:nvSpPr>
          <p:cNvPr id="5" name="矩形 4">
            <a:extLst>
              <a:ext uri="{FF2B5EF4-FFF2-40B4-BE49-F238E27FC236}">
                <a16:creationId xmlns:a16="http://schemas.microsoft.com/office/drawing/2014/main" xmlns="" id="{D6934A9F-0E9D-46D8-B532-AC00860E6FE5}"/>
              </a:ext>
            </a:extLst>
          </p:cNvPr>
          <p:cNvSpPr/>
          <p:nvPr/>
        </p:nvSpPr>
        <p:spPr>
          <a:xfrm>
            <a:off x="2117459" y="5636444"/>
            <a:ext cx="593432"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en-US" altLang="zh-TW" sz="5400" b="1" spc="50" dirty="0">
                <a:ln w="11430"/>
                <a:gradFill>
                  <a:gsLst>
                    <a:gs pos="25000">
                      <a:srgbClr val="1BAFC3">
                        <a:satMod val="155000"/>
                      </a:srgbClr>
                    </a:gs>
                    <a:gs pos="100000">
                      <a:srgbClr val="1BAFC3">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新細明體" panose="02020500000000000000" pitchFamily="18" charset="-120"/>
              </a:rPr>
              <a:t>II</a:t>
            </a:r>
            <a:endParaRPr kumimoji="1" lang="zh-TW" altLang="en-US" sz="5400" b="1" spc="50" dirty="0">
              <a:ln w="11430"/>
              <a:gradFill>
                <a:gsLst>
                  <a:gs pos="25000">
                    <a:srgbClr val="1BAFC3">
                      <a:satMod val="155000"/>
                    </a:srgbClr>
                  </a:gs>
                  <a:gs pos="100000">
                    <a:srgbClr val="1BAFC3">
                      <a:shade val="45000"/>
                      <a:satMod val="165000"/>
                    </a:srgbClr>
                  </a:gs>
                </a:gsLst>
                <a:lin ang="5400000"/>
              </a:gradFill>
              <a:effectLst>
                <a:outerShdw blurRad="76200" dist="50800" dir="5400000" algn="tl" rotWithShape="0">
                  <a:srgbClr val="000000">
                    <a:alpha val="65000"/>
                  </a:srgbClr>
                </a:outerShdw>
              </a:effectLst>
              <a:latin typeface="Arial" panose="020B0604020202020204" pitchFamily="34" charset="0"/>
              <a:ea typeface="新細明體" panose="02020500000000000000" pitchFamily="18" charset="-120"/>
            </a:endParaRPr>
          </a:p>
        </p:txBody>
      </p:sp>
      <p:sp>
        <p:nvSpPr>
          <p:cNvPr id="18" name="文字方塊 17">
            <a:extLst>
              <a:ext uri="{FF2B5EF4-FFF2-40B4-BE49-F238E27FC236}">
                <a16:creationId xmlns:a16="http://schemas.microsoft.com/office/drawing/2014/main" xmlns="" id="{FD87DB73-37A1-4B5B-944F-D823FD23456A}"/>
              </a:ext>
            </a:extLst>
          </p:cNvPr>
          <p:cNvSpPr txBox="1"/>
          <p:nvPr/>
        </p:nvSpPr>
        <p:spPr>
          <a:xfrm>
            <a:off x="1524000" y="279531"/>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處理流程分類</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879645" y="436709"/>
            <a:ext cx="89114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103</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年</a:t>
            </a: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5</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月</a:t>
            </a: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26</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日臺教學</a:t>
            </a: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三</a:t>
            </a: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字第</a:t>
            </a:r>
            <a:r>
              <a:rPr kumimoji="0" lang="en-US" altLang="zh-TW"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1030902914</a:t>
            </a:r>
            <a:r>
              <a:rPr kumimoji="0" lang="zh-TW" altLang="en-US" sz="32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號函</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1019074" y="1364147"/>
            <a:ext cx="10351143" cy="1384995"/>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spcBef>
                <a:spcPts val="1800"/>
              </a:spcBef>
              <a:spcAft>
                <a:spcPts val="0"/>
              </a:spcAft>
              <a:buClrTx/>
              <a:buSzPct val="100000"/>
              <a:buFontTx/>
              <a:buNone/>
              <a:tabLst/>
              <a:defRPr/>
            </a:pPr>
            <a:r>
              <a:rPr lang="en-US" altLang="zh-TW" sz="2800" b="1" dirty="0">
                <a:solidFill>
                  <a:srgbClr val="002060"/>
                </a:solidFill>
                <a:latin typeface="微軟正黑體" panose="020B0604030504040204" pitchFamily="34" charset="-120"/>
                <a:ea typeface="微軟正黑體" panose="020B0604030504040204" pitchFamily="34" charset="-120"/>
                <a:sym typeface="Calibri" pitchFamily="34" charset="0"/>
              </a:rPr>
              <a:t>Q</a:t>
            </a:r>
            <a:r>
              <a:rPr lang="zh-TW" altLang="en-US" sz="2800" b="1" dirty="0">
                <a:solidFill>
                  <a:srgbClr val="002060"/>
                </a:solidFill>
                <a:latin typeface="微軟正黑體" panose="020B0604030504040204" pitchFamily="34" charset="-120"/>
                <a:ea typeface="微軟正黑體" panose="020B0604030504040204" pitchFamily="34" charset="-120"/>
                <a:sym typeface="Calibri" pitchFamily="34" charset="0"/>
              </a:rPr>
              <a:t>：學校發生疑似性別事件，若當事人及其法定代理人不願提出申請調查，需要上傳（指於教育部之回報系統）雙方當事人（行為人及疑似被害人）之簽復學校不申請調查同意書嗎</a:t>
            </a:r>
            <a:r>
              <a:rPr lang="en-US" altLang="zh-TW" sz="2800" b="1" dirty="0">
                <a:solidFill>
                  <a:srgbClr val="002060"/>
                </a:solidFill>
                <a:latin typeface="微軟正黑體" panose="020B0604030504040204" pitchFamily="34" charset="-120"/>
                <a:ea typeface="微軟正黑體" panose="020B0604030504040204" pitchFamily="34" charset="-120"/>
                <a:sym typeface="Calibri" pitchFamily="34" charset="0"/>
              </a:rPr>
              <a:t>?</a:t>
            </a:r>
            <a:endParaRPr kumimoji="0" lang="en-US" altLang="zh-TW" sz="28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sym typeface="Calibri" pitchFamily="34" charset="0"/>
            </a:endParaRPr>
          </a:p>
        </p:txBody>
      </p:sp>
      <p:sp>
        <p:nvSpPr>
          <p:cNvPr id="3" name="TextBox 7">
            <a:extLst>
              <a:ext uri="{FF2B5EF4-FFF2-40B4-BE49-F238E27FC236}">
                <a16:creationId xmlns:a16="http://schemas.microsoft.com/office/drawing/2014/main" xmlns="" id="{43869776-9729-4A0D-869C-3A7FFBFCB85F}"/>
              </a:ext>
            </a:extLst>
          </p:cNvPr>
          <p:cNvSpPr txBox="1">
            <a:spLocks noChangeArrowheads="1"/>
          </p:cNvSpPr>
          <p:nvPr/>
        </p:nvSpPr>
        <p:spPr bwMode="auto">
          <a:xfrm flipH="1">
            <a:off x="821781" y="2826127"/>
            <a:ext cx="10508898" cy="4031873"/>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spcBef>
                <a:spcPts val="1800"/>
              </a:spcBef>
              <a:spcAft>
                <a:spcPts val="0"/>
              </a:spcAft>
              <a:buClrTx/>
              <a:buSzPct val="100000"/>
              <a:buFontTx/>
              <a:buNone/>
              <a:tabLst/>
              <a:defRPr/>
            </a:pPr>
            <a:r>
              <a:rPr lang="en-US" altLang="zh-TW" sz="3200" dirty="0">
                <a:solidFill>
                  <a:srgbClr val="865B3E"/>
                </a:solidFill>
                <a:latin typeface="微軟正黑體" panose="020B0604030504040204" pitchFamily="34" charset="-120"/>
                <a:ea typeface="微軟正黑體" panose="020B0604030504040204" pitchFamily="34" charset="-120"/>
                <a:sym typeface="Calibri" pitchFamily="34" charset="0"/>
              </a:rPr>
              <a:t>A</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：被害人或其法定代理人不願提出申請調查時，學校並無權限強制要求該當事人應簽復不申請調查同意書或任何切結形式之文件，倘該被害人或其法定代理人業於學校告知權益或說明法定流程時，即已口頭表示</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不願提出申請調查</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，則</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請學校</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之處理人員協助</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做成紀錄</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，並參照校園性侵害性騷擾或性霸凌防治準則第</a:t>
            </a:r>
            <a:r>
              <a:rPr lang="en-US" altLang="zh-TW" sz="3200" dirty="0">
                <a:solidFill>
                  <a:srgbClr val="865B3E"/>
                </a:solidFill>
                <a:latin typeface="微軟正黑體" panose="020B0604030504040204" pitchFamily="34" charset="-120"/>
                <a:ea typeface="微軟正黑體" panose="020B0604030504040204" pitchFamily="34" charset="-120"/>
                <a:sym typeface="Calibri" pitchFamily="34" charset="0"/>
              </a:rPr>
              <a:t>17</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條第</a:t>
            </a:r>
            <a:r>
              <a:rPr lang="en-US" altLang="zh-TW" sz="3200" dirty="0">
                <a:solidFill>
                  <a:srgbClr val="865B3E"/>
                </a:solidFill>
                <a:latin typeface="微軟正黑體" panose="020B0604030504040204" pitchFamily="34" charset="-120"/>
                <a:ea typeface="微軟正黑體" panose="020B0604030504040204" pitchFamily="34" charset="-120"/>
                <a:sym typeface="Calibri" pitchFamily="34" charset="0"/>
              </a:rPr>
              <a:t>1</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項之規定，</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由渠確認後簽名或蓋章</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並提經性平會討論</a:t>
            </a:r>
            <a:r>
              <a:rPr lang="zh-TW" altLang="en-US" sz="3200" dirty="0">
                <a:solidFill>
                  <a:srgbClr val="865B3E"/>
                </a:solidFill>
                <a:latin typeface="微軟正黑體" panose="020B0604030504040204" pitchFamily="34" charset="-120"/>
                <a:ea typeface="微軟正黑體" panose="020B0604030504040204" pitchFamily="34" charset="-120"/>
                <a:sym typeface="Calibri" pitchFamily="34" charset="0"/>
              </a:rPr>
              <a:t>後，於教育部之回報系統陳報性平會之會議紀錄。</a:t>
            </a:r>
            <a:endParaRPr kumimoji="0" lang="en-US" altLang="zh-TW" sz="3200" i="0" u="none" strike="noStrike" kern="1200" cap="none" spc="0" normalizeH="0" baseline="0" noProof="0" dirty="0">
              <a:ln>
                <a:noFill/>
              </a:ln>
              <a:solidFill>
                <a:srgbClr val="865B3E"/>
              </a:solidFill>
              <a:effectLst/>
              <a:uLnTx/>
              <a:uFillTx/>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10176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1">
            <a:extLst>
              <a:ext uri="{FF2B5EF4-FFF2-40B4-BE49-F238E27FC236}">
                <a16:creationId xmlns:a16="http://schemas.microsoft.com/office/drawing/2014/main" xmlns="" id="{6DE89CB1-020F-424E-A76F-F52176172C84}"/>
              </a:ext>
            </a:extLst>
          </p:cNvPr>
          <p:cNvPicPr>
            <a:picLocks noChangeAspect="1"/>
          </p:cNvPicPr>
          <p:nvPr/>
        </p:nvPicPr>
        <p:blipFill>
          <a:blip r:embed="rId3"/>
          <a:srcRect/>
          <a:stretch>
            <a:fillRect/>
          </a:stretch>
        </p:blipFill>
        <p:spPr bwMode="auto">
          <a:xfrm>
            <a:off x="5373313" y="188640"/>
            <a:ext cx="5148620" cy="64420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標題 5">
            <a:extLst>
              <a:ext uri="{FF2B5EF4-FFF2-40B4-BE49-F238E27FC236}">
                <a16:creationId xmlns:a16="http://schemas.microsoft.com/office/drawing/2014/main" xmlns="" id="{A26F834D-6EAF-4500-A431-83B19056CD34}"/>
              </a:ext>
            </a:extLst>
          </p:cNvPr>
          <p:cNvSpPr txBox="1">
            <a:spLocks/>
          </p:cNvSpPr>
          <p:nvPr/>
        </p:nvSpPr>
        <p:spPr bwMode="auto">
          <a:xfrm>
            <a:off x="5755285" y="-285750"/>
            <a:ext cx="4384675" cy="571500"/>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defRPr/>
            </a:pPr>
            <a:r>
              <a:rPr lang="en-US" altLang="zh-TW" sz="28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t/>
            </a:r>
            <a:br>
              <a:rPr lang="en-US" altLang="zh-TW" sz="28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br>
            <a:r>
              <a:rPr lang="en-US" altLang="zh-TW" sz="28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t/>
            </a:r>
            <a:br>
              <a:rPr lang="en-US" altLang="zh-TW" sz="28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br>
            <a:r>
              <a:rPr lang="zh-TW" altLang="en-US" sz="54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告知單</a:t>
            </a:r>
            <a:r>
              <a:rPr lang="zh-TW" altLang="en-US" sz="2800" b="1" dirty="0">
                <a:solidFill>
                  <a:srgbClr val="C0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參考格式</a:t>
            </a:r>
            <a:endParaRPr lang="zh-TW" altLang="en-US" sz="2800" dirty="0">
              <a:solidFill>
                <a:srgbClr val="000000"/>
              </a:solidFill>
              <a:latin typeface="Verdana"/>
            </a:endParaRPr>
          </a:p>
        </p:txBody>
      </p:sp>
      <p:sp>
        <p:nvSpPr>
          <p:cNvPr id="6" name="TextBox 7">
            <a:extLst>
              <a:ext uri="{FF2B5EF4-FFF2-40B4-BE49-F238E27FC236}">
                <a16:creationId xmlns:a16="http://schemas.microsoft.com/office/drawing/2014/main" xmlns="" id="{B92874C4-2A0E-499E-B364-9CF9636FCBE8}"/>
              </a:ext>
            </a:extLst>
          </p:cNvPr>
          <p:cNvSpPr txBox="1">
            <a:spLocks noChangeArrowheads="1"/>
          </p:cNvSpPr>
          <p:nvPr/>
        </p:nvSpPr>
        <p:spPr bwMode="auto">
          <a:xfrm flipH="1">
            <a:off x="1281340" y="815749"/>
            <a:ext cx="3767138" cy="2785378"/>
          </a:xfrm>
          <a:prstGeom prst="rect">
            <a:avLst/>
          </a:prstGeom>
          <a:noFill/>
          <a:ln w="9525">
            <a:noFill/>
            <a:miter lim="800000"/>
            <a:headEnd/>
            <a:tailEnd/>
          </a:ln>
        </p:spPr>
        <p:txBody>
          <a:bodyPr>
            <a:spAutoFit/>
          </a:bodyPr>
          <a:lstStyle/>
          <a:p>
            <a:pPr fontAlgn="base">
              <a:lnSpc>
                <a:spcPts val="3500"/>
              </a:lnSpc>
              <a:spcBef>
                <a:spcPct val="0"/>
              </a:spcBef>
              <a:spcAft>
                <a:spcPct val="0"/>
              </a:spcAft>
              <a:buSzPct val="100000"/>
              <a:defRPr/>
            </a:pPr>
            <a:r>
              <a:rPr lang="zh-TW" altLang="en-US" sz="32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教育人員</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知悉疑似</a:t>
            </a:r>
            <a:r>
              <a:rPr lang="zh-TW" altLang="en-US" sz="32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性侵害、性騷擾或性霸凌事件後，了解初步訊息，</a:t>
            </a:r>
            <a:r>
              <a:rPr lang="zh-TW" altLang="en-US" sz="3200" b="1" dirty="0">
                <a:solidFill>
                  <a:srgbClr val="FF0000"/>
                </a:solidFill>
                <a:latin typeface="微軟正黑體" panose="020B0604030504040204" pitchFamily="34" charset="-120"/>
                <a:ea typeface="微軟正黑體" panose="020B0604030504040204" pitchFamily="34" charset="-120"/>
                <a:sym typeface="Calibri" pitchFamily="34" charset="0"/>
              </a:rPr>
              <a:t>告知</a:t>
            </a:r>
            <a:r>
              <a:rPr lang="zh-TW" altLang="en-US" sz="32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校內負責通報人員</a:t>
            </a:r>
            <a:r>
              <a:rPr lang="zh-TW" altLang="en-US" sz="3200" b="1" u="sng"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進行通報</a:t>
            </a:r>
            <a:r>
              <a:rPr lang="zh-TW" altLang="en-US" sz="32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a:t>
            </a:r>
          </a:p>
        </p:txBody>
      </p:sp>
      <p:sp>
        <p:nvSpPr>
          <p:cNvPr id="7" name="AutoShape 9">
            <a:extLst>
              <a:ext uri="{FF2B5EF4-FFF2-40B4-BE49-F238E27FC236}">
                <a16:creationId xmlns:a16="http://schemas.microsoft.com/office/drawing/2014/main" xmlns="" id="{6F7F598D-6B5D-4808-A317-49C7F64FE7BF}"/>
              </a:ext>
            </a:extLst>
          </p:cNvPr>
          <p:cNvSpPr>
            <a:spLocks noChangeArrowheads="1"/>
          </p:cNvSpPr>
          <p:nvPr/>
        </p:nvSpPr>
        <p:spPr bwMode="auto">
          <a:xfrm>
            <a:off x="898071" y="3886200"/>
            <a:ext cx="3987995" cy="1690465"/>
          </a:xfrm>
          <a:prstGeom prst="wedgeRoundRectCallout">
            <a:avLst>
              <a:gd name="adj1" fmla="val 61325"/>
              <a:gd name="adj2" fmla="val -39260"/>
              <a:gd name="adj3" fmla="val 16667"/>
            </a:avLst>
          </a:prstGeom>
          <a:solidFill>
            <a:schemeClr val="bg1"/>
          </a:solidFill>
          <a:ln w="28575" algn="ctr">
            <a:solidFill>
              <a:srgbClr val="CC0066"/>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defRPr/>
            </a:pPr>
            <a:r>
              <a:rPr lang="zh-TW" altLang="en-US" sz="2800" b="1" dirty="0">
                <a:solidFill>
                  <a:srgbClr val="000000"/>
                </a:solidFill>
                <a:latin typeface="微軟正黑體" panose="020B0604030504040204" pitchFamily="34" charset="-120"/>
                <a:ea typeface="微軟正黑體" panose="020B0604030504040204" pitchFamily="34" charset="-120"/>
              </a:rPr>
              <a:t>哪裡找得到？</a:t>
            </a:r>
            <a:endParaRPr lang="en-US" altLang="zh-TW" sz="2800" b="1" dirty="0">
              <a:solidFill>
                <a:srgbClr val="000000"/>
              </a:solidFill>
              <a:latin typeface="微軟正黑體" panose="020B0604030504040204" pitchFamily="34" charset="-120"/>
              <a:ea typeface="微軟正黑體" panose="020B0604030504040204" pitchFamily="34" charset="-120"/>
            </a:endParaRPr>
          </a:p>
          <a:p>
            <a:pPr>
              <a:defRPr/>
            </a:pPr>
            <a:r>
              <a:rPr lang="zh-TW" altLang="en-US" sz="2000" dirty="0">
                <a:solidFill>
                  <a:srgbClr val="FF0000"/>
                </a:solidFill>
                <a:latin typeface="微軟正黑體" panose="020B0604030504040204" pitchFamily="34" charset="-120"/>
                <a:ea typeface="微軟正黑體" panose="020B0604030504040204" pitchFamily="34" charset="-120"/>
              </a:rPr>
              <a:t>教育部性別平等教育全球資訊網</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a:defRPr/>
            </a:pPr>
            <a:r>
              <a:rPr lang="en-US" altLang="zh-TW" sz="2000" dirty="0">
                <a:solidFill>
                  <a:srgbClr val="FF0000"/>
                </a:solidFill>
                <a:latin typeface="微軟正黑體" panose="020B0604030504040204" pitchFamily="34" charset="-120"/>
                <a:ea typeface="微軟正黑體" panose="020B0604030504040204" pitchFamily="34" charset="-120"/>
              </a:rPr>
              <a:t>https://www.gender.edu.tw/</a:t>
            </a:r>
          </a:p>
          <a:p>
            <a:pPr>
              <a:defRPr/>
            </a:pPr>
            <a:r>
              <a:rPr lang="zh-TW" altLang="en-US" sz="2000" dirty="0">
                <a:solidFill>
                  <a:srgbClr val="FF0000"/>
                </a:solidFill>
                <a:latin typeface="微軟正黑體" panose="020B0604030504040204" pitchFamily="34" charset="-120"/>
                <a:ea typeface="微軟正黑體" panose="020B0604030504040204" pitchFamily="34" charset="-120"/>
                <a:hlinkClick r:id="rId4"/>
              </a:rPr>
              <a:t>最新消息</a:t>
            </a:r>
            <a:endParaRPr lang="zh-TW" altLang="en-US" sz="2000" dirty="0">
              <a:solidFill>
                <a:srgbClr val="FF0000"/>
              </a:solidFill>
              <a:latin typeface="微軟正黑體" panose="020B0604030504040204" pitchFamily="34" charset="-120"/>
              <a:ea typeface="微軟正黑體" panose="020B0604030504040204" pitchFamily="34" charset="-120"/>
            </a:endParaRPr>
          </a:p>
          <a:p>
            <a:pPr algn="ctr">
              <a:defRPr/>
            </a:pPr>
            <a:endParaRPr lang="zh-TW"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endParaRPr>
          </a:p>
        </p:txBody>
      </p:sp>
      <p:sp>
        <p:nvSpPr>
          <p:cNvPr id="2" name="AutoShape 9">
            <a:extLst>
              <a:ext uri="{FF2B5EF4-FFF2-40B4-BE49-F238E27FC236}">
                <a16:creationId xmlns:a16="http://schemas.microsoft.com/office/drawing/2014/main" xmlns="" id="{59E366C7-A122-4B83-91CA-6DE2AAD89B08}"/>
              </a:ext>
            </a:extLst>
          </p:cNvPr>
          <p:cNvSpPr>
            <a:spLocks noChangeArrowheads="1"/>
          </p:cNvSpPr>
          <p:nvPr/>
        </p:nvSpPr>
        <p:spPr bwMode="auto">
          <a:xfrm>
            <a:off x="5755285" y="2790825"/>
            <a:ext cx="2159990" cy="495005"/>
          </a:xfrm>
          <a:prstGeom prst="wedgeRoundRectCallout">
            <a:avLst>
              <a:gd name="adj1" fmla="val 49451"/>
              <a:gd name="adj2" fmla="val -26703"/>
              <a:gd name="adj3" fmla="val 16667"/>
            </a:avLst>
          </a:prstGeom>
          <a:noFill/>
          <a:ln w="57150" algn="ctr">
            <a:solidFill>
              <a:srgbClr val="CC0066"/>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lgn="ctr">
              <a:defRPr/>
            </a:pPr>
            <a:endParaRPr lang="zh-TW"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B482462E-042B-4FB8-AB97-EBDBBDA68A70}"/>
              </a:ext>
            </a:extLst>
          </p:cNvPr>
          <p:cNvSpPr txBox="1"/>
          <p:nvPr/>
        </p:nvSpPr>
        <p:spPr>
          <a:xfrm>
            <a:off x="1524000" y="268288"/>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處理流程填報</a:t>
            </a:r>
          </a:p>
        </p:txBody>
      </p:sp>
      <p:pic>
        <p:nvPicPr>
          <p:cNvPr id="64515" name="圖片 3">
            <a:extLst>
              <a:ext uri="{FF2B5EF4-FFF2-40B4-BE49-F238E27FC236}">
                <a16:creationId xmlns:a16="http://schemas.microsoft.com/office/drawing/2014/main" xmlns="" id="{37ABC762-CF9D-4F04-9013-F6CEC5287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924" y="914401"/>
            <a:ext cx="11132632" cy="570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矩形 2">
            <a:extLst>
              <a:ext uri="{FF2B5EF4-FFF2-40B4-BE49-F238E27FC236}">
                <a16:creationId xmlns:a16="http://schemas.microsoft.com/office/drawing/2014/main" xmlns="" id="{9D73803B-0B4D-4FC3-9A0A-FED3716215AF}"/>
              </a:ext>
            </a:extLst>
          </p:cNvPr>
          <p:cNvSpPr>
            <a:spLocks noChangeArrowheads="1"/>
          </p:cNvSpPr>
          <p:nvPr/>
        </p:nvSpPr>
        <p:spPr bwMode="auto">
          <a:xfrm>
            <a:off x="4872038" y="42433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en-US" altLang="zh-TW" sz="1800" dirty="0">
                <a:solidFill>
                  <a:srgbClr val="000000"/>
                </a:solidFill>
                <a:latin typeface="微軟正黑體" panose="020B0604030504040204" pitchFamily="34" charset="-120"/>
                <a:ea typeface="微軟正黑體" panose="020B0604030504040204" pitchFamily="34" charset="-120"/>
              </a:rPr>
              <a:t>Q </a:t>
            </a:r>
            <a:r>
              <a:rPr kumimoji="1" lang="zh-TW" altLang="en-US" sz="1800" dirty="0">
                <a:solidFill>
                  <a:srgbClr val="000000"/>
                </a:solidFill>
                <a:latin typeface="微軟正黑體" panose="020B0604030504040204" pitchFamily="34" charset="-120"/>
                <a:ea typeface="微軟正黑體" panose="020B0604030504040204" pitchFamily="34" charset="-120"/>
              </a:rPr>
              <a:t>、是否完成法定通報時間？</a:t>
            </a:r>
            <a:endParaRPr kumimoji="1" lang="en-US" altLang="zh-TW" sz="18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r>
              <a:rPr kumimoji="1" lang="en-US" altLang="zh-TW" sz="1800" dirty="0">
                <a:solidFill>
                  <a:srgbClr val="3D2EFA"/>
                </a:solidFill>
                <a:latin typeface="微軟正黑體" panose="020B0604030504040204" pitchFamily="34" charset="-120"/>
                <a:ea typeface="微軟正黑體" panose="020B0604030504040204" pitchFamily="34" charset="-120"/>
              </a:rPr>
              <a:t>A</a:t>
            </a:r>
            <a:r>
              <a:rPr kumimoji="1" lang="zh-TW" altLang="en-US" sz="1800" dirty="0">
                <a:solidFill>
                  <a:srgbClr val="3D2EFA"/>
                </a:solidFill>
                <a:latin typeface="微軟正黑體" panose="020B0604030504040204" pitchFamily="34" charset="-120"/>
                <a:ea typeface="微軟正黑體" panose="020B0604030504040204" pitchFamily="34" charset="-120"/>
              </a:rPr>
              <a:t>：請依實際情形填報，若超過一個法定通報時間，可使用</a:t>
            </a:r>
            <a:r>
              <a:rPr kumimoji="1" lang="zh-TW" altLang="en-US" sz="1800" dirty="0">
                <a:solidFill>
                  <a:srgbClr val="FF0000"/>
                </a:solidFill>
                <a:latin typeface="微軟正黑體" panose="020B0604030504040204" pitchFamily="34" charset="-120"/>
                <a:ea typeface="微軟正黑體" panose="020B0604030504040204" pitchFamily="34" charset="-120"/>
              </a:rPr>
              <a:t>新增</a:t>
            </a:r>
            <a:r>
              <a:rPr kumimoji="1" lang="zh-TW" altLang="en-US" sz="1800" dirty="0">
                <a:solidFill>
                  <a:srgbClr val="3D2EFA"/>
                </a:solidFill>
                <a:latin typeface="微軟正黑體" panose="020B0604030504040204" pitchFamily="34" charset="-120"/>
                <a:ea typeface="微軟正黑體" panose="020B0604030504040204" pitchFamily="34" charset="-120"/>
              </a:rPr>
              <a:t>按鈕，以填寫第</a:t>
            </a:r>
            <a:r>
              <a:rPr kumimoji="1" lang="en-US" altLang="zh-TW" sz="1800" dirty="0">
                <a:solidFill>
                  <a:srgbClr val="3D2EFA"/>
                </a:solidFill>
                <a:latin typeface="微軟正黑體" panose="020B0604030504040204" pitchFamily="34" charset="-120"/>
                <a:ea typeface="微軟正黑體" panose="020B0604030504040204" pitchFamily="34" charset="-120"/>
              </a:rPr>
              <a:t>2</a:t>
            </a:r>
            <a:r>
              <a:rPr kumimoji="1" lang="zh-TW" altLang="en-US" sz="1800" dirty="0">
                <a:solidFill>
                  <a:srgbClr val="3D2EFA"/>
                </a:solidFill>
                <a:latin typeface="微軟正黑體" panose="020B0604030504040204" pitchFamily="34" charset="-120"/>
                <a:ea typeface="微軟正黑體" panose="020B0604030504040204" pitchFamily="34" charset="-120"/>
              </a:rPr>
              <a:t>個以上之時間。</a:t>
            </a:r>
            <a:endParaRPr kumimoji="1" lang="en-US" altLang="zh-TW" sz="1800" dirty="0">
              <a:solidFill>
                <a:srgbClr val="3D2EFA"/>
              </a:solidFill>
              <a:latin typeface="微軟正黑體" panose="020B0604030504040204" pitchFamily="34" charset="-120"/>
              <a:ea typeface="微軟正黑體" panose="020B0604030504040204" pitchFamily="34" charset="-120"/>
            </a:endParaRPr>
          </a:p>
        </p:txBody>
      </p:sp>
      <p:sp>
        <p:nvSpPr>
          <p:cNvPr id="64517" name="文字方塊 8">
            <a:extLst>
              <a:ext uri="{FF2B5EF4-FFF2-40B4-BE49-F238E27FC236}">
                <a16:creationId xmlns:a16="http://schemas.microsoft.com/office/drawing/2014/main" xmlns="" id="{963399D3-6EEA-4633-92F0-FFE9883C0DB8}"/>
              </a:ext>
            </a:extLst>
          </p:cNvPr>
          <p:cNvSpPr txBox="1">
            <a:spLocks noChangeArrowheads="1"/>
          </p:cNvSpPr>
          <p:nvPr/>
        </p:nvSpPr>
        <p:spPr bwMode="auto">
          <a:xfrm>
            <a:off x="5448301" y="5445125"/>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kumimoji="1" lang="zh-TW" altLang="en-US" sz="2000" dirty="0">
                <a:solidFill>
                  <a:srgbClr val="FF0000"/>
                </a:solidFill>
                <a:latin typeface="微軟正黑體" panose="020B0604030504040204" pitchFamily="34" charset="-120"/>
                <a:ea typeface="微軟正黑體" panose="020B0604030504040204" pitchFamily="34" charset="-120"/>
              </a:rPr>
              <a:t>◎法定通報時間，若雙方當事人為</a:t>
            </a:r>
            <a:r>
              <a:rPr kumimoji="1" lang="en-US" altLang="zh-TW" sz="2000" dirty="0">
                <a:solidFill>
                  <a:srgbClr val="FF0000"/>
                </a:solidFill>
                <a:latin typeface="微軟正黑體" panose="020B0604030504040204" pitchFamily="34" charset="-120"/>
                <a:ea typeface="微軟正黑體" panose="020B0604030504040204" pitchFamily="34" charset="-120"/>
              </a:rPr>
              <a:t>16</a:t>
            </a:r>
            <a:r>
              <a:rPr kumimoji="1" lang="zh-TW" altLang="en-US" sz="2000" dirty="0">
                <a:solidFill>
                  <a:srgbClr val="FF0000"/>
                </a:solidFill>
                <a:latin typeface="微軟正黑體" panose="020B0604030504040204" pitchFamily="34" charset="-120"/>
                <a:ea typeface="微軟正黑體" panose="020B0604030504040204" pitchFamily="34" charset="-120"/>
              </a:rPr>
              <a:t>歲以下互相行為，法定通報請分別通報。</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6">
            <a:extLst>
              <a:ext uri="{FF2B5EF4-FFF2-40B4-BE49-F238E27FC236}">
                <a16:creationId xmlns:a16="http://schemas.microsoft.com/office/drawing/2014/main" xmlns="" id="{DF9C729F-FC4D-4187-B07E-4B3A21044211}"/>
              </a:ext>
            </a:extLst>
          </p:cNvPr>
          <p:cNvSpPr txBox="1">
            <a:spLocks noChangeArrowheads="1"/>
          </p:cNvSpPr>
          <p:nvPr/>
        </p:nvSpPr>
        <p:spPr bwMode="auto">
          <a:xfrm>
            <a:off x="1774826" y="1052513"/>
            <a:ext cx="9375774" cy="4893647"/>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、是否有提出「申請調查」或「檢舉」</a:t>
            </a:r>
            <a:r>
              <a:rPr kumimoji="1" lang="en-US" altLang="zh-TW" b="1" dirty="0">
                <a:solidFill>
                  <a:schemeClr val="bg1">
                    <a:lumMod val="75000"/>
                  </a:schemeClr>
                </a:solidFill>
                <a:latin typeface="微軟正黑體" panose="020B0604030504040204" pitchFamily="34" charset="-120"/>
                <a:ea typeface="微軟正黑體" panose="020B0604030504040204" pitchFamily="34" charset="-120"/>
              </a:rPr>
              <a:t>(</a:t>
            </a:r>
            <a:r>
              <a:rPr kumimoji="1" lang="zh-TW" altLang="en-US" b="1" dirty="0">
                <a:solidFill>
                  <a:schemeClr val="bg1">
                    <a:lumMod val="75000"/>
                  </a:schemeClr>
                </a:solidFill>
                <a:latin typeface="微軟正黑體" panose="020B0604030504040204" pitchFamily="34" charset="-120"/>
                <a:ea typeface="微軟正黑體" panose="020B0604030504040204" pitchFamily="34" charset="-120"/>
              </a:rPr>
              <a:t>調查</a:t>
            </a:r>
            <a:r>
              <a:rPr kumimoji="1" lang="en-US" altLang="zh-TW" b="1" dirty="0">
                <a:solidFill>
                  <a:schemeClr val="bg1">
                    <a:lumMod val="75000"/>
                  </a:schemeClr>
                </a:solidFill>
                <a:latin typeface="微軟正黑體" panose="020B0604030504040204" pitchFamily="34" charset="-120"/>
                <a:ea typeface="微軟正黑體" panose="020B0604030504040204" pitchFamily="34" charset="-120"/>
              </a:rPr>
              <a:t>)</a:t>
            </a:r>
            <a:r>
              <a:rPr kumimoji="1" lang="zh-TW" altLang="en-US" b="1" dirty="0">
                <a:solidFill>
                  <a:schemeClr val="bg1">
                    <a:lumMod val="75000"/>
                  </a:schemeClr>
                </a:solidFill>
                <a:latin typeface="微軟正黑體" panose="020B0604030504040204" pitchFamily="34" charset="-120"/>
                <a:ea typeface="微軟正黑體" panose="020B0604030504040204" pitchFamily="34" charset="-120"/>
              </a:rPr>
              <a:t> </a:t>
            </a:r>
            <a:r>
              <a:rPr kumimoji="1" lang="zh-TW" altLang="en-US" b="1" dirty="0">
                <a:solidFill>
                  <a:srgbClr val="000000"/>
                </a:solidFill>
                <a:latin typeface="微軟正黑體" panose="020B0604030504040204" pitchFamily="34" charset="-120"/>
                <a:ea typeface="微軟正黑體" panose="020B0604030504040204" pitchFamily="34" charset="-120"/>
              </a:rPr>
              <a:t>？</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：請依實際情形填答</a:t>
            </a:r>
          </a:p>
          <a:p>
            <a:pPr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、學校於本案件之角色： ？</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zh-TW" altLang="en-US" b="1" dirty="0">
                <a:solidFill>
                  <a:srgbClr val="3D2EFA"/>
                </a:solidFill>
                <a:latin typeface="微軟正黑體" panose="020B0604030504040204" pitchFamily="34" charset="-120"/>
                <a:ea typeface="微軟正黑體" panose="020B0604030504040204" pitchFamily="34" charset="-120"/>
              </a:rPr>
              <a:t>○疑似行為人為本校人員  </a:t>
            </a: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zh-TW" altLang="en-US" b="1" dirty="0">
                <a:solidFill>
                  <a:srgbClr val="3D2EFA"/>
                </a:solidFill>
                <a:latin typeface="微軟正黑體" panose="020B0604030504040204" pitchFamily="34" charset="-120"/>
                <a:ea typeface="微軟正黑體" panose="020B0604030504040204" pitchFamily="34" charset="-120"/>
              </a:rPr>
              <a:t>○疑似行為人與疑似被害人均為本校人員  </a:t>
            </a: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zh-TW" altLang="en-US" b="1" dirty="0">
                <a:solidFill>
                  <a:srgbClr val="3D2EFA"/>
                </a:solidFill>
                <a:latin typeface="微軟正黑體" panose="020B0604030504040204" pitchFamily="34" charset="-120"/>
                <a:ea typeface="微軟正黑體" panose="020B0604030504040204" pitchFamily="34" charset="-120"/>
              </a:rPr>
              <a:t>○疑似被害人為本校人員</a:t>
            </a: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zh-TW" altLang="en-US" sz="24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5">
            <a:extLst>
              <a:ext uri="{FF2B5EF4-FFF2-40B4-BE49-F238E27FC236}">
                <a16:creationId xmlns:a16="http://schemas.microsoft.com/office/drawing/2014/main" xmlns="" id="{44FC95E4-7C43-4AA8-A01F-2E9E17EB020A}"/>
              </a:ext>
            </a:extLst>
          </p:cNvPr>
          <p:cNvSpPr>
            <a:spLocks noChangeArrowheads="1"/>
          </p:cNvSpPr>
          <p:nvPr/>
        </p:nvSpPr>
        <p:spPr bwMode="auto">
          <a:xfrm>
            <a:off x="1267284" y="1091185"/>
            <a:ext cx="8255973" cy="5041549"/>
          </a:xfrm>
          <a:prstGeom prst="roundRect">
            <a:avLst>
              <a:gd name="adj" fmla="val 7542"/>
            </a:avLst>
          </a:prstGeom>
          <a:solidFill>
            <a:srgbClr val="88B8B7"/>
          </a:solidFill>
          <a:ln>
            <a:noFill/>
          </a:ln>
          <a:effectLst>
            <a:outerShdw dist="35921" dir="2700000" algn="ctr" rotWithShape="0">
              <a:schemeClr val="bg2"/>
            </a:outerShdw>
          </a:effectLst>
        </p:spPr>
        <p:txBody>
          <a:bodyPr anchor="ctr"/>
          <a:lstStyle/>
          <a:p>
            <a:pPr fontAlgn="base">
              <a:spcBef>
                <a:spcPct val="0"/>
              </a:spcBef>
              <a:spcAft>
                <a:spcPct val="0"/>
              </a:spcAft>
              <a:defRPr/>
            </a:pPr>
            <a:r>
              <a:rPr kumimoji="1" lang="zh-TW" altLang="en-US" sz="3200" b="1" dirty="0">
                <a:ln w="18000">
                  <a:solidFill>
                    <a:srgbClr val="1BAFC3">
                      <a:satMod val="140000"/>
                    </a:srgbClr>
                  </a:solidFill>
                  <a:prstDash val="solid"/>
                  <a:miter lim="800000"/>
                </a:ln>
                <a:noFill/>
                <a:effectLst>
                  <a:outerShdw blurRad="25500" dist="23000" dir="7020000" algn="tl">
                    <a:srgbClr val="000000">
                      <a:alpha val="50000"/>
                    </a:srgbClr>
                  </a:outerShdw>
                </a:effectLst>
                <a:latin typeface="Arial" panose="020B0604020202020204" pitchFamily="34" charset="0"/>
                <a:ea typeface="標楷體" pitchFamily="65" charset="-120"/>
              </a:rPr>
              <a:t>   </a:t>
            </a:r>
            <a:endParaRPr kumimoji="1" lang="ja-JP" altLang="en-US" sz="3200" b="1" dirty="0">
              <a:ln w="18000">
                <a:solidFill>
                  <a:srgbClr val="1BAFC3">
                    <a:satMod val="140000"/>
                  </a:srgbClr>
                </a:solidFill>
                <a:prstDash val="solid"/>
                <a:miter lim="800000"/>
              </a:ln>
              <a:noFill/>
              <a:effectLst>
                <a:outerShdw blurRad="25500" dist="23000" dir="7020000" algn="tl">
                  <a:srgbClr val="000000">
                    <a:alpha val="50000"/>
                  </a:srgbClr>
                </a:outerShdw>
              </a:effectLst>
              <a:latin typeface="Arial" panose="020B0604020202020204" pitchFamily="34" charset="0"/>
              <a:ea typeface="標楷體" pitchFamily="65" charset="-120"/>
            </a:endParaRPr>
          </a:p>
        </p:txBody>
      </p:sp>
      <p:sp>
        <p:nvSpPr>
          <p:cNvPr id="38" name="文字方塊 37">
            <a:extLst>
              <a:ext uri="{FF2B5EF4-FFF2-40B4-BE49-F238E27FC236}">
                <a16:creationId xmlns:a16="http://schemas.microsoft.com/office/drawing/2014/main" xmlns="" id="{EFED1AEB-F786-4F88-B962-57FFFC9AB37E}"/>
              </a:ext>
            </a:extLst>
          </p:cNvPr>
          <p:cNvSpPr txBox="1"/>
          <p:nvPr/>
        </p:nvSpPr>
        <p:spPr>
          <a:xfrm>
            <a:off x="1514476" y="402209"/>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系統填報及操作說明</a:t>
            </a:r>
          </a:p>
        </p:txBody>
      </p:sp>
      <p:pic>
        <p:nvPicPr>
          <p:cNvPr id="33796" name="圖片 9">
            <a:extLst>
              <a:ext uri="{FF2B5EF4-FFF2-40B4-BE49-F238E27FC236}">
                <a16:creationId xmlns:a16="http://schemas.microsoft.com/office/drawing/2014/main" xmlns="" id="{F025E523-8A68-4812-A336-0B148765322A}"/>
              </a:ext>
            </a:extLst>
          </p:cNvPr>
          <p:cNvPicPr>
            <a:picLocks noChangeAspect="1"/>
          </p:cNvPicPr>
          <p:nvPr/>
        </p:nvPicPr>
        <p:blipFill rotWithShape="1">
          <a:blip r:embed="rId2"/>
          <a:srcRect b="8169"/>
          <a:stretch/>
        </p:blipFill>
        <p:spPr bwMode="auto">
          <a:xfrm>
            <a:off x="1267283" y="2056914"/>
            <a:ext cx="8255975" cy="1959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7" name="圖片 10">
            <a:extLst>
              <a:ext uri="{FF2B5EF4-FFF2-40B4-BE49-F238E27FC236}">
                <a16:creationId xmlns:a16="http://schemas.microsoft.com/office/drawing/2014/main" xmlns="" id="{68456900-B8B7-4410-8170-56EA2E54AC64}"/>
              </a:ext>
            </a:extLst>
          </p:cNvPr>
          <p:cNvPicPr>
            <a:picLocks noChangeAspect="1"/>
          </p:cNvPicPr>
          <p:nvPr/>
        </p:nvPicPr>
        <p:blipFill>
          <a:blip r:embed="rId3"/>
          <a:srcRect/>
          <a:stretch>
            <a:fillRect/>
          </a:stretch>
        </p:blipFill>
        <p:spPr bwMode="auto">
          <a:xfrm>
            <a:off x="1267283" y="4059237"/>
            <a:ext cx="8255973" cy="2269615"/>
          </a:xfrm>
          <a:prstGeom prst="rect">
            <a:avLst/>
          </a:prstGeom>
          <a:noFill/>
        </p:spPr>
      </p:pic>
      <p:sp>
        <p:nvSpPr>
          <p:cNvPr id="12" name="矩形 11">
            <a:extLst>
              <a:ext uri="{FF2B5EF4-FFF2-40B4-BE49-F238E27FC236}">
                <a16:creationId xmlns:a16="http://schemas.microsoft.com/office/drawing/2014/main" xmlns="" id="{8A795A92-5DD2-4B62-852E-7EED0A165685}"/>
              </a:ext>
            </a:extLst>
          </p:cNvPr>
          <p:cNvSpPr/>
          <p:nvPr/>
        </p:nvSpPr>
        <p:spPr>
          <a:xfrm>
            <a:off x="7614581" y="2276872"/>
            <a:ext cx="156966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kumimoji="1" lang="zh-TW" altLang="en-US" sz="5400" b="1" dirty="0">
                <a:ln w="11430">
                  <a:solidFill>
                    <a:schemeClr val="tx1"/>
                  </a:solidFill>
                </a:ln>
                <a:solidFill>
                  <a:srgbClr val="FF0000"/>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申請</a:t>
            </a:r>
          </a:p>
        </p:txBody>
      </p:sp>
      <p:sp>
        <p:nvSpPr>
          <p:cNvPr id="52" name="矩形 51">
            <a:extLst>
              <a:ext uri="{FF2B5EF4-FFF2-40B4-BE49-F238E27FC236}">
                <a16:creationId xmlns:a16="http://schemas.microsoft.com/office/drawing/2014/main" xmlns="" id="{EC30B766-9D78-402A-82FB-BD105B7E3B31}"/>
              </a:ext>
            </a:extLst>
          </p:cNvPr>
          <p:cNvSpPr/>
          <p:nvPr/>
        </p:nvSpPr>
        <p:spPr>
          <a:xfrm>
            <a:off x="7614581" y="4058770"/>
            <a:ext cx="158248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kumimoji="1" lang="zh-TW" altLang="en-US" sz="5400" b="1" dirty="0">
                <a:ln w="11430">
                  <a:solidFill>
                    <a:schemeClr val="tx1"/>
                  </a:solidFill>
                </a:ln>
                <a:solidFill>
                  <a:srgbClr val="FF0000"/>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檢舉</a:t>
            </a:r>
          </a:p>
        </p:txBody>
      </p:sp>
      <p:sp>
        <p:nvSpPr>
          <p:cNvPr id="8" name="矩形 7">
            <a:extLst>
              <a:ext uri="{FF2B5EF4-FFF2-40B4-BE49-F238E27FC236}">
                <a16:creationId xmlns:a16="http://schemas.microsoft.com/office/drawing/2014/main" xmlns="" id="{2656147B-2017-458C-91B8-40913B3F1116}"/>
              </a:ext>
            </a:extLst>
          </p:cNvPr>
          <p:cNvSpPr/>
          <p:nvPr/>
        </p:nvSpPr>
        <p:spPr>
          <a:xfrm>
            <a:off x="9585724" y="3304756"/>
            <a:ext cx="877164"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kumimoji="1" lang="zh-TW" altLang="en-US" sz="5400" b="1" dirty="0">
                <a:ln w="11430">
                  <a:solidFill>
                    <a:schemeClr val="tx1"/>
                  </a:solidFill>
                </a:ln>
                <a:solidFill>
                  <a:srgbClr val="FF0000"/>
                </a:soli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或</a:t>
            </a:r>
          </a:p>
        </p:txBody>
      </p:sp>
      <p:sp>
        <p:nvSpPr>
          <p:cNvPr id="2" name="矩形 1">
            <a:extLst>
              <a:ext uri="{FF2B5EF4-FFF2-40B4-BE49-F238E27FC236}">
                <a16:creationId xmlns:a16="http://schemas.microsoft.com/office/drawing/2014/main" xmlns="" id="{B3E34959-5AD3-4EFE-A238-4F8A157BE1D9}"/>
              </a:ext>
            </a:extLst>
          </p:cNvPr>
          <p:cNvSpPr/>
          <p:nvPr/>
        </p:nvSpPr>
        <p:spPr>
          <a:xfrm>
            <a:off x="1775521" y="1472139"/>
            <a:ext cx="6551883" cy="58477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0850" indent="-450850" fontAlgn="base">
              <a:spcBef>
                <a:spcPct val="0"/>
              </a:spcBef>
              <a:spcAft>
                <a:spcPct val="0"/>
              </a:spcAft>
              <a:defRPr/>
            </a:pPr>
            <a:r>
              <a:rPr kumimoji="1" lang="en-US" altLang="zh-TW" sz="3200" b="1" dirty="0">
                <a:solidFill>
                  <a:srgbClr val="000000"/>
                </a:solidFill>
                <a:latin typeface="微軟正黑體" panose="020B0604030504040204" pitchFamily="34" charset="-120"/>
                <a:ea typeface="微軟正黑體" panose="020B0604030504040204" pitchFamily="34" charset="-120"/>
              </a:rPr>
              <a:t>Q</a:t>
            </a:r>
            <a:r>
              <a:rPr kumimoji="1" lang="zh-TW" altLang="en-US" sz="3200" b="1" dirty="0">
                <a:solidFill>
                  <a:srgbClr val="000000"/>
                </a:solidFill>
                <a:latin typeface="微軟正黑體" panose="020B0604030504040204" pitchFamily="34" charset="-120"/>
                <a:ea typeface="微軟正黑體" panose="020B0604030504040204" pitchFamily="34" charset="-120"/>
              </a:rPr>
              <a:t>、申請人 </a:t>
            </a:r>
            <a:r>
              <a:rPr kumimoji="1" lang="en-US" altLang="zh-TW" sz="3200" b="1" dirty="0">
                <a:solidFill>
                  <a:srgbClr val="000000"/>
                </a:solidFill>
                <a:latin typeface="微軟正黑體" panose="020B0604030504040204" pitchFamily="34" charset="-120"/>
                <a:ea typeface="微軟正黑體" panose="020B0604030504040204" pitchFamily="34" charset="-120"/>
              </a:rPr>
              <a:t>/ </a:t>
            </a:r>
            <a:r>
              <a:rPr kumimoji="1" lang="zh-TW" altLang="en-US" sz="3200" b="1" dirty="0">
                <a:solidFill>
                  <a:srgbClr val="000000"/>
                </a:solidFill>
                <a:latin typeface="微軟正黑體" panose="020B0604030504040204" pitchFamily="34" charset="-120"/>
                <a:ea typeface="微軟正黑體" panose="020B0604030504040204" pitchFamily="34" charset="-120"/>
              </a:rPr>
              <a:t>檢舉人身分選擇</a:t>
            </a:r>
            <a:endParaRPr kumimoji="1" lang="en-US" altLang="zh-TW" sz="3200" b="1" dirty="0">
              <a:solidFill>
                <a:srgbClr val="000000"/>
              </a:solidFill>
              <a:latin typeface="微軟正黑體" panose="020B0604030504040204" pitchFamily="34" charset="-120"/>
              <a:ea typeface="微軟正黑體" panose="020B0604030504040204" pitchFamily="34" charset="-120"/>
            </a:endParaRPr>
          </a:p>
        </p:txBody>
      </p:sp>
      <p:sp>
        <p:nvSpPr>
          <p:cNvPr id="68618" name="矩形 2">
            <a:extLst>
              <a:ext uri="{FF2B5EF4-FFF2-40B4-BE49-F238E27FC236}">
                <a16:creationId xmlns:a16="http://schemas.microsoft.com/office/drawing/2014/main" xmlns="" id="{F9BCCF96-4C5A-41E4-9DD1-048337E16C2D}"/>
              </a:ext>
            </a:extLst>
          </p:cNvPr>
          <p:cNvSpPr>
            <a:spLocks noChangeArrowheads="1"/>
          </p:cNvSpPr>
          <p:nvPr/>
        </p:nvSpPr>
        <p:spPr bwMode="auto">
          <a:xfrm>
            <a:off x="7525304" y="5363127"/>
            <a:ext cx="3317874"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zh-TW" altLang="en-US" sz="1800" dirty="0">
                <a:solidFill>
                  <a:srgbClr val="FF0000"/>
                </a:solidFill>
                <a:latin typeface="微軟正黑體" panose="020B0604030504040204" pitchFamily="34" charset="-120"/>
                <a:ea typeface="微軟正黑體" panose="020B0604030504040204" pitchFamily="34" charset="-120"/>
              </a:rPr>
              <a:t>上傳檔案名稱請明確，例如：申請表或檢舉表，上傳之檔案，請勿顯露當事人資訊，相關資訊請隱匿。</a:t>
            </a:r>
            <a:endParaRPr kumimoji="1" lang="zh-TW" altLang="en-US" sz="1800" b="0"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6">
            <a:extLst>
              <a:ext uri="{FF2B5EF4-FFF2-40B4-BE49-F238E27FC236}">
                <a16:creationId xmlns:a16="http://schemas.microsoft.com/office/drawing/2014/main" xmlns="" id="{92BBAA88-CB85-46D9-910C-4B033E474A3C}"/>
              </a:ext>
            </a:extLst>
          </p:cNvPr>
          <p:cNvSpPr txBox="1">
            <a:spLocks noChangeArrowheads="1"/>
          </p:cNvSpPr>
          <p:nvPr/>
        </p:nvSpPr>
        <p:spPr bwMode="auto">
          <a:xfrm>
            <a:off x="1190625" y="129042"/>
            <a:ext cx="10785475" cy="6555641"/>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、本案是否跨校</a:t>
            </a:r>
            <a:r>
              <a:rPr kumimoji="1" lang="en-US" altLang="zh-TW" sz="2800" b="1" dirty="0">
                <a:solidFill>
                  <a:srgbClr val="000000"/>
                </a:solidFill>
                <a:latin typeface="微軟正黑體" panose="020B0604030504040204" pitchFamily="34" charset="-120"/>
                <a:ea typeface="微軟正黑體" panose="020B0604030504040204" pitchFamily="34" charset="-120"/>
              </a:rPr>
              <a:t>?  </a:t>
            </a:r>
          </a:p>
          <a:p>
            <a:pPr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：請依實際情形填答</a:t>
            </a:r>
          </a:p>
          <a:p>
            <a:pPr eaLnBrk="1" fontAlgn="base" hangingPunct="1">
              <a:spcBef>
                <a:spcPct val="0"/>
              </a:spcBef>
              <a:spcAft>
                <a:spcPct val="0"/>
              </a:spcAft>
              <a:buNone/>
              <a:defRPr/>
            </a:pPr>
            <a:r>
              <a:rPr kumimoji="1" lang="zh-TW" altLang="en-US" sz="2800" b="1" dirty="0">
                <a:solidFill>
                  <a:srgbClr val="000000"/>
                </a:solidFill>
                <a:latin typeface="微軟正黑體" panose="020B0604030504040204" pitchFamily="34" charset="-120"/>
                <a:ea typeface="微軟正黑體" panose="020B0604030504040204" pitchFamily="34" charset="-120"/>
              </a:rPr>
              <a:t>若有跨校請記得輸入他校通報序號</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、對方學校通報序號如何取得？</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：請向對方學校承辦人索取</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、若輸入對方學校序號時，但系統表示此序號不在本系統當中，可能情形為何？</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1077913" indent="-1077913"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a:t>
            </a:r>
            <a:r>
              <a:rPr kumimoji="1" lang="en-US" altLang="zh-TW" sz="2800" b="1" dirty="0">
                <a:solidFill>
                  <a:srgbClr val="3D2EFA"/>
                </a:solidFill>
                <a:latin typeface="微軟正黑體" panose="020B0604030504040204" pitchFamily="34" charset="-120"/>
                <a:ea typeface="微軟正黑體" panose="020B0604030504040204" pitchFamily="34" charset="-120"/>
              </a:rPr>
              <a:t>1</a:t>
            </a:r>
            <a:r>
              <a:rPr kumimoji="1" lang="zh-TW" altLang="en-US" sz="2800" b="1" dirty="0">
                <a:solidFill>
                  <a:srgbClr val="3D2EFA"/>
                </a:solidFill>
                <a:latin typeface="微軟正黑體" panose="020B0604030504040204" pitchFamily="34" charset="-120"/>
                <a:ea typeface="微軟正黑體" panose="020B0604030504040204" pitchFamily="34" charset="-120"/>
              </a:rPr>
              <a:t>、對方學校通報之類別有誤，爰未進入本系統，請對方</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1077913" indent="-1077913"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      </a:t>
            </a:r>
            <a:r>
              <a:rPr kumimoji="1" lang="zh-TW" altLang="en-US" sz="2800" b="1" dirty="0">
                <a:solidFill>
                  <a:srgbClr val="3D2EFA"/>
                </a:solidFill>
                <a:latin typeface="微軟正黑體" panose="020B0604030504040204" pitchFamily="34" charset="-120"/>
                <a:ea typeface="微軟正黑體" panose="020B0604030504040204" pitchFamily="34" charset="-120"/>
              </a:rPr>
              <a:t>       修正通報類別</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531813"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2</a:t>
            </a:r>
            <a:r>
              <a:rPr kumimoji="1" lang="zh-TW" altLang="en-US" sz="2800" b="1" dirty="0">
                <a:solidFill>
                  <a:srgbClr val="3D2EFA"/>
                </a:solidFill>
                <a:latin typeface="微軟正黑體" panose="020B0604030504040204" pitchFamily="34" charset="-120"/>
                <a:ea typeface="微軟正黑體" panose="020B0604030504040204" pitchFamily="34" charset="-120"/>
              </a:rPr>
              <a:t>、若確認對方通報類別無誤，請洽教育處</a:t>
            </a:r>
            <a:r>
              <a:rPr kumimoji="1" lang="en-US" altLang="zh-TW" sz="2800" b="1" dirty="0">
                <a:solidFill>
                  <a:srgbClr val="3D2EFA"/>
                </a:solidFill>
                <a:latin typeface="微軟正黑體" panose="020B0604030504040204" pitchFamily="34" charset="-120"/>
                <a:ea typeface="微軟正黑體" panose="020B0604030504040204" pitchFamily="34" charset="-120"/>
              </a:rPr>
              <a:t>/</a:t>
            </a:r>
            <a:r>
              <a:rPr kumimoji="1" lang="zh-TW" altLang="en-US" sz="2800" b="1" dirty="0">
                <a:solidFill>
                  <a:srgbClr val="3D2EFA"/>
                </a:solidFill>
                <a:latin typeface="微軟正黑體" panose="020B0604030504040204" pitchFamily="34" charset="-120"/>
                <a:ea typeface="微軟正黑體" panose="020B0604030504040204" pitchFamily="34" charset="-120"/>
              </a:rPr>
              <a:t>教育部承辦人員查明</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、是否三日內移交性平？</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：請依實際辦理情形填答</a:t>
            </a:r>
            <a:endParaRPr kumimoji="1" lang="zh-TW" altLang="en-US" sz="20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6">
            <a:extLst>
              <a:ext uri="{FF2B5EF4-FFF2-40B4-BE49-F238E27FC236}">
                <a16:creationId xmlns:a16="http://schemas.microsoft.com/office/drawing/2014/main" xmlns="" id="{70DF3F2E-B979-4864-AEBD-67C57335B401}"/>
              </a:ext>
            </a:extLst>
          </p:cNvPr>
          <p:cNvSpPr txBox="1">
            <a:spLocks noChangeArrowheads="1"/>
          </p:cNvSpPr>
          <p:nvPr/>
        </p:nvSpPr>
        <p:spPr bwMode="auto">
          <a:xfrm>
            <a:off x="1497240" y="546327"/>
            <a:ext cx="9998074" cy="5693866"/>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、本案是否受理？</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性別平等教育法第 </a:t>
            </a:r>
            <a:r>
              <a:rPr kumimoji="1" lang="en-US" altLang="zh-TW" sz="2800" b="1" dirty="0">
                <a:solidFill>
                  <a:srgbClr val="C0000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29</a:t>
            </a:r>
            <a:r>
              <a:rPr kumimoji="1" lang="en-US" altLang="zh-TW" sz="2800" b="1" dirty="0">
                <a:solidFill>
                  <a:srgbClr val="C00000"/>
                </a:solidFill>
                <a:latin typeface="微軟正黑體" panose="020B0604030504040204" pitchFamily="34" charset="-120"/>
                <a:ea typeface="微軟正黑體" panose="020B0604030504040204" pitchFamily="34" charset="-120"/>
              </a:rPr>
              <a:t> </a:t>
            </a:r>
            <a:r>
              <a:rPr kumimoji="1" lang="zh-TW" altLang="en-US" sz="2800" b="1" dirty="0">
                <a:solidFill>
                  <a:srgbClr val="C00000"/>
                </a:solidFill>
                <a:latin typeface="微軟正黑體" panose="020B0604030504040204" pitchFamily="34" charset="-120"/>
                <a:ea typeface="微軟正黑體" panose="020B0604030504040204" pitchFamily="34" charset="-120"/>
              </a:rPr>
              <a:t>條</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a:p>
            <a:pPr marL="355600" eaLnBrk="1" fontAlgn="base" hangingPunct="1">
              <a:spcBef>
                <a:spcPct val="0"/>
              </a:spcBef>
              <a:spcAft>
                <a:spcPct val="0"/>
              </a:spcAft>
              <a:buNone/>
              <a:defRPr/>
            </a:pP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學校或主管機關於接獲調查申請或檢舉時，應於二十日內以書面通知申請人或檢舉人是否受理。</a:t>
            </a:r>
          </a:p>
          <a:p>
            <a:pPr marL="355600" eaLnBrk="1" fontAlgn="base" hangingPunct="1">
              <a:spcBef>
                <a:spcPct val="0"/>
              </a:spcBef>
              <a:spcAft>
                <a:spcPct val="0"/>
              </a:spcAft>
              <a:buNone/>
              <a:defRPr/>
            </a:pP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學校或主管機關於接獲調查申請或檢舉時，有下列情形之一者，</a:t>
            </a:r>
            <a:r>
              <a:rPr kumimoji="1" lang="zh-TW" altLang="en-US" sz="2800" dirty="0">
                <a:solidFill>
                  <a:srgbClr val="FF0000"/>
                </a:solidFill>
                <a:latin typeface="微軟正黑體" panose="020B0604030504040204" pitchFamily="34" charset="-120"/>
                <a:ea typeface="微軟正黑體" panose="020B0604030504040204" pitchFamily="34" charset="-120"/>
                <a:cs typeface="Times New Roman" pitchFamily="18" charset="0"/>
              </a:rPr>
              <a:t>應不予受理</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a:t>
            </a:r>
          </a:p>
          <a:p>
            <a:pPr marL="355600" eaLnBrk="1" fontAlgn="base" hangingPunct="1">
              <a:spcBef>
                <a:spcPct val="0"/>
              </a:spcBef>
              <a:spcAft>
                <a:spcPct val="0"/>
              </a:spcAft>
              <a:buNone/>
              <a:defRPr/>
            </a:pP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一、非屬本法所規定之事項者。</a:t>
            </a:r>
            <a:r>
              <a:rPr kumimoji="1" lang="en-US" altLang="zh-TW"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a:t>
            </a: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非生生、教職員工對生</a:t>
            </a:r>
            <a:r>
              <a:rPr kumimoji="1" lang="en-US" altLang="zh-TW"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a:t>
            </a:r>
            <a:endPar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endParaRPr>
          </a:p>
          <a:p>
            <a:pPr marL="355600" eaLnBrk="1" fontAlgn="base" hangingPunct="1">
              <a:spcBef>
                <a:spcPct val="0"/>
              </a:spcBef>
              <a:spcAft>
                <a:spcPct val="0"/>
              </a:spcAft>
              <a:buNone/>
              <a:defRPr/>
            </a:pP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二、申請人或檢舉人未具真實姓名。</a:t>
            </a:r>
          </a:p>
          <a:p>
            <a:pPr marL="355600" eaLnBrk="1" fontAlgn="base" hangingPunct="1">
              <a:spcBef>
                <a:spcPct val="0"/>
              </a:spcBef>
              <a:spcAft>
                <a:spcPct val="0"/>
              </a:spcAft>
              <a:buNone/>
              <a:defRPr/>
            </a:pP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三、同一事件已處理完畢者。</a:t>
            </a:r>
          </a:p>
          <a:p>
            <a:pPr marL="355600" eaLnBrk="1" fontAlgn="base" hangingPunct="1">
              <a:spcBef>
                <a:spcPct val="0"/>
              </a:spcBef>
              <a:spcAft>
                <a:spcPct val="0"/>
              </a:spcAft>
              <a:buNone/>
              <a:defRPr/>
            </a:pP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前項不受理之書面通知，應敘明理由。</a:t>
            </a:r>
          </a:p>
          <a:p>
            <a:pPr marL="355600" eaLnBrk="1" fontAlgn="base" hangingPunct="1">
              <a:spcBef>
                <a:spcPct val="0"/>
              </a:spcBef>
              <a:spcAft>
                <a:spcPct val="0"/>
              </a:spcAft>
              <a:buNone/>
              <a:defRPr/>
            </a:pP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申請人或檢舉人於第一項之期限內未收到通知或接獲不受理通知之次日起二十日內，得以書面具明理由，向學校或主管機關申復。</a:t>
            </a:r>
            <a:endParaRPr kumimoji="1" lang="zh-TW" altLang="en-US" sz="20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6">
            <a:extLst>
              <a:ext uri="{FF2B5EF4-FFF2-40B4-BE49-F238E27FC236}">
                <a16:creationId xmlns:a16="http://schemas.microsoft.com/office/drawing/2014/main" xmlns="" id="{A2CDA949-4A98-4B1A-80A8-C0D6F9DA3C5C}"/>
              </a:ext>
            </a:extLst>
          </p:cNvPr>
          <p:cNvSpPr txBox="1">
            <a:spLocks noChangeArrowheads="1"/>
          </p:cNvSpPr>
          <p:nvPr/>
        </p:nvSpPr>
        <p:spPr bwMode="auto">
          <a:xfrm>
            <a:off x="1757362" y="620713"/>
            <a:ext cx="9291637" cy="5755422"/>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、本案是否受理？</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algn="just" eaLnBrk="1" fontAlgn="base" hangingPunct="1">
              <a:spcBef>
                <a:spcPct val="0"/>
              </a:spcBef>
              <a:spcAft>
                <a:spcPct val="0"/>
              </a:spcAft>
              <a:buNone/>
              <a:defRPr/>
            </a:pPr>
            <a:r>
              <a:rPr kumimoji="1" lang="zh-TW" altLang="en-US" sz="2800" b="1" dirty="0">
                <a:solidFill>
                  <a:srgbClr val="C00000"/>
                </a:solidFill>
                <a:latin typeface="微軟正黑體" panose="020B0604030504040204" pitchFamily="34" charset="-120"/>
                <a:ea typeface="微軟正黑體" panose="020B0604030504040204" pitchFamily="34" charset="-120"/>
              </a:rPr>
              <a:t>*</a:t>
            </a:r>
            <a:r>
              <a:rPr kumimoji="1" lang="en-US" altLang="zh-TW" sz="2800" b="1" dirty="0">
                <a:solidFill>
                  <a:srgbClr val="C00000"/>
                </a:solidFill>
                <a:latin typeface="微軟正黑體" panose="020B0604030504040204" pitchFamily="34" charset="-120"/>
                <a:ea typeface="微軟正黑體" panose="020B0604030504040204" pitchFamily="34" charset="-120"/>
              </a:rPr>
              <a:t>102</a:t>
            </a:r>
            <a:r>
              <a:rPr kumimoji="1" lang="zh-TW" altLang="en-US" sz="2800" b="1" dirty="0">
                <a:solidFill>
                  <a:srgbClr val="C00000"/>
                </a:solidFill>
                <a:latin typeface="微軟正黑體" panose="020B0604030504040204" pitchFamily="34" charset="-120"/>
                <a:ea typeface="微軟正黑體" panose="020B0604030504040204" pitchFamily="34" charset="-120"/>
              </a:rPr>
              <a:t>年</a:t>
            </a:r>
            <a:r>
              <a:rPr kumimoji="1" lang="en-US" altLang="zh-TW" sz="2800" b="1" dirty="0">
                <a:solidFill>
                  <a:srgbClr val="C00000"/>
                </a:solidFill>
                <a:latin typeface="微軟正黑體" panose="020B0604030504040204" pitchFamily="34" charset="-120"/>
                <a:ea typeface="微軟正黑體" panose="020B0604030504040204" pitchFamily="34" charset="-120"/>
              </a:rPr>
              <a:t>2</a:t>
            </a:r>
            <a:r>
              <a:rPr kumimoji="1" lang="zh-TW" altLang="en-US" sz="2800" b="1" dirty="0">
                <a:solidFill>
                  <a:srgbClr val="C00000"/>
                </a:solidFill>
                <a:latin typeface="微軟正黑體" panose="020B0604030504040204" pitchFamily="34" charset="-120"/>
                <a:ea typeface="微軟正黑體" panose="020B0604030504040204" pitchFamily="34" charset="-120"/>
              </a:rPr>
              <a:t>月</a:t>
            </a:r>
            <a:r>
              <a:rPr kumimoji="1" lang="en-US" altLang="zh-TW" sz="2800" b="1" dirty="0">
                <a:solidFill>
                  <a:srgbClr val="C00000"/>
                </a:solidFill>
                <a:latin typeface="微軟正黑體" panose="020B0604030504040204" pitchFamily="34" charset="-120"/>
                <a:ea typeface="微軟正黑體" panose="020B0604030504040204" pitchFamily="34" charset="-120"/>
              </a:rPr>
              <a:t>20</a:t>
            </a:r>
            <a:r>
              <a:rPr kumimoji="1" lang="zh-TW" altLang="en-US" sz="2800" b="1" dirty="0">
                <a:solidFill>
                  <a:srgbClr val="C00000"/>
                </a:solidFill>
                <a:latin typeface="微軟正黑體" panose="020B0604030504040204" pitchFamily="34" charset="-120"/>
                <a:ea typeface="微軟正黑體" panose="020B0604030504040204" pitchFamily="34" charset="-120"/>
              </a:rPr>
              <a:t>日臺教學</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三</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字第</a:t>
            </a:r>
            <a:r>
              <a:rPr kumimoji="1" lang="en-US" altLang="zh-TW" sz="2800" b="1" dirty="0">
                <a:solidFill>
                  <a:srgbClr val="C00000"/>
                </a:solidFill>
                <a:latin typeface="微軟正黑體" panose="020B0604030504040204" pitchFamily="34" charset="-120"/>
                <a:ea typeface="微軟正黑體" panose="020B0604030504040204" pitchFamily="34" charset="-120"/>
              </a:rPr>
              <a:t>1020018126</a:t>
            </a:r>
            <a:r>
              <a:rPr kumimoji="1" lang="zh-TW" altLang="en-US" sz="2800" b="1" dirty="0">
                <a:solidFill>
                  <a:srgbClr val="C00000"/>
                </a:solidFill>
                <a:latin typeface="微軟正黑體" panose="020B0604030504040204" pitchFamily="34" charset="-120"/>
                <a:ea typeface="微軟正黑體" panose="020B0604030504040204" pitchFamily="34" charset="-120"/>
              </a:rPr>
              <a:t>號</a:t>
            </a:r>
            <a:r>
              <a:rPr kumimoji="1" lang="zh-TW" altLang="en-US" sz="2800" b="1" dirty="0">
                <a:solidFill>
                  <a:srgbClr val="000000"/>
                </a:solidFill>
                <a:latin typeface="微軟正黑體" panose="020B0604030504040204" pitchFamily="34" charset="-120"/>
                <a:ea typeface="微軟正黑體" panose="020B0604030504040204" pitchFamily="34" charset="-120"/>
              </a:rPr>
              <a:t>─復國立臺南大學針對防治小組審查之內涵為</a:t>
            </a:r>
            <a:r>
              <a:rPr kumimoji="1" lang="zh-TW" altLang="en-US" sz="2800" b="1" dirty="0">
                <a:solidFill>
                  <a:srgbClr val="C00000"/>
                </a:solidFill>
                <a:latin typeface="微軟正黑體" panose="020B0604030504040204" pitchFamily="34" charset="-120"/>
                <a:ea typeface="微軟正黑體" panose="020B0604030504040204" pitchFamily="34" charset="-120"/>
              </a:rPr>
              <a:t>形式審查</a:t>
            </a:r>
            <a:r>
              <a:rPr kumimoji="1" lang="zh-TW" altLang="en-US" sz="2800" b="1" dirty="0">
                <a:solidFill>
                  <a:srgbClr val="000000"/>
                </a:solidFill>
                <a:latin typeface="微軟正黑體" panose="020B0604030504040204" pitchFamily="34" charset="-120"/>
                <a:ea typeface="微軟正黑體" panose="020B0604030504040204" pitchFamily="34" charset="-120"/>
              </a:rPr>
              <a:t>或</a:t>
            </a:r>
            <a:r>
              <a:rPr kumimoji="1" lang="zh-TW" altLang="en-US" sz="2800" b="1" dirty="0">
                <a:solidFill>
                  <a:srgbClr val="C00000"/>
                </a:solidFill>
                <a:latin typeface="微軟正黑體" panose="020B0604030504040204" pitchFamily="34" charset="-120"/>
                <a:ea typeface="微軟正黑體" panose="020B0604030504040204" pitchFamily="34" charset="-120"/>
              </a:rPr>
              <a:t>實質審查</a:t>
            </a:r>
            <a:r>
              <a:rPr kumimoji="1" lang="zh-TW" altLang="en-US" sz="2800" b="1" dirty="0">
                <a:solidFill>
                  <a:srgbClr val="000000"/>
                </a:solidFill>
                <a:latin typeface="微軟正黑體" panose="020B0604030504040204" pitchFamily="34" charset="-120"/>
                <a:ea typeface="微軟正黑體" panose="020B0604030504040204" pitchFamily="34" charset="-120"/>
              </a:rPr>
              <a:t>疑義</a:t>
            </a:r>
            <a:r>
              <a:rPr kumimoji="1" lang="zh-TW" altLang="en-US" sz="2800" b="1" dirty="0">
                <a:solidFill>
                  <a:srgbClr val="C00000"/>
                </a:solidFill>
                <a:latin typeface="微軟正黑體" panose="020B0604030504040204" pitchFamily="34" charset="-120"/>
                <a:ea typeface="微軟正黑體" panose="020B0604030504040204" pitchFamily="34" charset="-120"/>
              </a:rPr>
              <a:t>：</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a:p>
            <a:pPr marL="355600" algn="just" eaLnBrk="1" fontAlgn="base" hangingPunct="1">
              <a:spcBef>
                <a:spcPct val="0"/>
              </a:spcBef>
              <a:spcAft>
                <a:spcPct val="0"/>
              </a:spcAft>
              <a:buNone/>
              <a:defRPr/>
            </a:pP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防治準則第</a:t>
            </a:r>
            <a:r>
              <a:rPr kumimoji="1"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rPr>
              <a:t>18</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條規定，經學校指定收件單位收件後，</a:t>
            </a: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得由性平會指派委員三人以上組成小組，並依學校防治規定所定該小組之工作權責範圍，依性平法第</a:t>
            </a:r>
            <a:r>
              <a:rPr kumimoji="1" lang="en-US" altLang="zh-TW"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29</a:t>
            </a: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條第</a:t>
            </a:r>
            <a:r>
              <a:rPr kumimoji="1" lang="en-US" altLang="zh-TW"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2</a:t>
            </a:r>
            <a:r>
              <a:rPr kumimoji="1" lang="zh-TW" altLang="en-US" sz="2800" b="1" u="sng" dirty="0">
                <a:solidFill>
                  <a:prstClr val="black"/>
                </a:solidFill>
                <a:latin typeface="微軟正黑體" panose="020B0604030504040204" pitchFamily="34" charset="-120"/>
                <a:ea typeface="微軟正黑體" panose="020B0604030504040204" pitchFamily="34" charset="-120"/>
                <a:cs typeface="Times New Roman" pitchFamily="18" charset="0"/>
              </a:rPr>
              <a:t>項所定事由，認定該事件是否受理。</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於此階段，僅為受理之程序審查，受理後再依性平法第</a:t>
            </a:r>
            <a:r>
              <a:rPr kumimoji="1"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rPr>
              <a:t>30</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條第</a:t>
            </a:r>
            <a:r>
              <a:rPr kumimoji="1"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rPr>
              <a:t>1</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項規定，</a:t>
            </a:r>
            <a:r>
              <a:rPr kumimoji="1"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rPr>
              <a:t>3</a:t>
            </a:r>
            <a:r>
              <a:rPr kumimoji="1" lang="zh-TW" altLang="en-US" sz="2800" dirty="0">
                <a:solidFill>
                  <a:prstClr val="black"/>
                </a:solidFill>
                <a:latin typeface="微軟正黑體" panose="020B0604030504040204" pitchFamily="34" charset="-120"/>
                <a:ea typeface="微軟正黑體" panose="020B0604030504040204" pitchFamily="34" charset="-120"/>
                <a:cs typeface="Times New Roman" pitchFamily="18" charset="0"/>
              </a:rPr>
              <a:t>日內交由所設之性平會調查處理。</a:t>
            </a:r>
            <a:endParaRPr kumimoji="1" lang="en-US" altLang="zh-TW" sz="28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algn="just" eaLnBrk="1" fontAlgn="base" hangingPunct="1">
              <a:spcBef>
                <a:spcPct val="0"/>
              </a:spcBef>
              <a:spcAft>
                <a:spcPct val="0"/>
              </a:spcAft>
              <a:buNone/>
              <a:defRPr/>
            </a:pPr>
            <a:r>
              <a:rPr kumimoji="1" lang="zh-TW" altLang="en-US" sz="2800" b="1" dirty="0">
                <a:solidFill>
                  <a:srgbClr val="C00000"/>
                </a:solidFill>
                <a:latin typeface="微軟正黑體" panose="020B0604030504040204" pitchFamily="34" charset="-120"/>
                <a:ea typeface="微軟正黑體" panose="020B0604030504040204" pitchFamily="34" charset="-120"/>
              </a:rPr>
              <a:t>*調查小組：生生案以校內調查為原則</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給敘獎</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，教職員工對生建議委請至少一位校外專業調查，經費由教育處核撥</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但須事先報准</a:t>
            </a: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2" name="矩形 1">
            <a:extLst>
              <a:ext uri="{FF2B5EF4-FFF2-40B4-BE49-F238E27FC236}">
                <a16:creationId xmlns:a16="http://schemas.microsoft.com/office/drawing/2014/main" xmlns="" id="{CB21EC08-8E81-4891-9C42-96D43AFCBF04}"/>
              </a:ext>
            </a:extLst>
          </p:cNvPr>
          <p:cNvSpPr/>
          <p:nvPr/>
        </p:nvSpPr>
        <p:spPr>
          <a:xfrm>
            <a:off x="1639085" y="184707"/>
            <a:ext cx="295465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補充說明</a:t>
            </a:r>
          </a:p>
        </p:txBody>
      </p:sp>
      <p:sp>
        <p:nvSpPr>
          <p:cNvPr id="13" name="TextBox 7">
            <a:extLst>
              <a:ext uri="{FF2B5EF4-FFF2-40B4-BE49-F238E27FC236}">
                <a16:creationId xmlns:a16="http://schemas.microsoft.com/office/drawing/2014/main" xmlns="" id="{DFDCE4D4-AFA4-4628-86A5-58696A02C7B8}"/>
              </a:ext>
            </a:extLst>
          </p:cNvPr>
          <p:cNvSpPr txBox="1">
            <a:spLocks noChangeArrowheads="1"/>
          </p:cNvSpPr>
          <p:nvPr/>
        </p:nvSpPr>
        <p:spPr bwMode="auto">
          <a:xfrm flipH="1">
            <a:off x="1084054" y="4009101"/>
            <a:ext cx="10802024" cy="1569660"/>
          </a:xfrm>
          <a:prstGeom prst="rect">
            <a:avLst/>
          </a:prstGeom>
          <a:noFill/>
          <a:ln w="9525">
            <a:noFill/>
            <a:miter lim="800000"/>
            <a:headEnd/>
            <a:tailEnd/>
          </a:ln>
        </p:spPr>
        <p:txBody>
          <a:bodyPr wrap="square">
            <a:spAutoFit/>
          </a:bodyPr>
          <a:lstStyle/>
          <a:p>
            <a:pPr eaLnBrk="1" hangingPunct="1">
              <a:spcBef>
                <a:spcPts val="1800"/>
              </a:spcBef>
              <a:buSzPct val="100000"/>
              <a:defRPr/>
            </a:pPr>
            <a:r>
              <a:rPr kumimoji="0" lang="zh-TW" altLang="en-US" sz="4800" b="1" dirty="0">
                <a:solidFill>
                  <a:srgbClr val="FF0000"/>
                </a:solidFill>
                <a:latin typeface="微軟正黑體" panose="020B0604030504040204" pitchFamily="34" charset="-120"/>
                <a:ea typeface="微軟正黑體" panose="020B0604030504040204" pitchFamily="34" charset="-120"/>
                <a:sym typeface="Calibri" pitchFamily="34" charset="0"/>
              </a:rPr>
              <a:t>調查費及敘獎申請本縣有參考格式及申請額度</a:t>
            </a:r>
            <a:endParaRPr kumimoji="0" lang="en-US" altLang="zh-TW" sz="48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15" name="文字方塊 14">
            <a:extLst>
              <a:ext uri="{FF2B5EF4-FFF2-40B4-BE49-F238E27FC236}">
                <a16:creationId xmlns:a16="http://schemas.microsoft.com/office/drawing/2014/main" xmlns="" id="{72E392F9-7FFB-41DF-A282-4B7A871539A1}"/>
              </a:ext>
            </a:extLst>
          </p:cNvPr>
          <p:cNvSpPr txBox="1"/>
          <p:nvPr/>
        </p:nvSpPr>
        <p:spPr>
          <a:xfrm>
            <a:off x="945447" y="5787351"/>
            <a:ext cx="9131489" cy="923330"/>
          </a:xfrm>
          <a:prstGeom prst="rect">
            <a:avLst/>
          </a:prstGeom>
          <a:noFill/>
        </p:spPr>
        <p:txBody>
          <a:bodyPr wrap="square">
            <a:spAutoFit/>
          </a:bodyPr>
          <a:lstStyle/>
          <a:p>
            <a:pPr algn="ctr" eaLnBrk="1" hangingPunct="1">
              <a:spcBef>
                <a:spcPts val="1800"/>
              </a:spcBef>
              <a:buSzPct val="100000"/>
              <a:defRPr/>
            </a:pP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性平執秘每學期敘獎申請公文</a:t>
            </a:r>
            <a:endParaRPr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16" name="文字方塊 15">
            <a:extLst>
              <a:ext uri="{FF2B5EF4-FFF2-40B4-BE49-F238E27FC236}">
                <a16:creationId xmlns:a16="http://schemas.microsoft.com/office/drawing/2014/main" xmlns="" id="{822F79AF-A55D-4B9E-AD07-DD139F3821F6}"/>
              </a:ext>
            </a:extLst>
          </p:cNvPr>
          <p:cNvSpPr txBox="1"/>
          <p:nvPr/>
        </p:nvSpPr>
        <p:spPr>
          <a:xfrm>
            <a:off x="1219767" y="1245966"/>
            <a:ext cx="10424772" cy="2554545"/>
          </a:xfrm>
          <a:prstGeom prst="rect">
            <a:avLst/>
          </a:prstGeom>
          <a:noFill/>
        </p:spPr>
        <p:txBody>
          <a:bodyPr wrap="square">
            <a:spAutoFit/>
          </a:bodyPr>
          <a:lstStyle/>
          <a:p>
            <a:pPr algn="just" fontAlgn="base">
              <a:spcBef>
                <a:spcPct val="0"/>
              </a:spcBef>
              <a:spcAft>
                <a:spcPct val="0"/>
              </a:spcAft>
              <a:defRPr/>
            </a:pPr>
            <a:r>
              <a:rPr kumimoji="1" lang="zh-TW" altLang="en-US" sz="3200" b="1" dirty="0">
                <a:solidFill>
                  <a:srgbClr val="0070C0"/>
                </a:solidFill>
                <a:latin typeface="微軟正黑體" panose="020B0604030504040204" pitchFamily="34" charset="-120"/>
                <a:ea typeface="微軟正黑體" panose="020B0604030504040204" pitchFamily="34" charset="-120"/>
              </a:rPr>
              <a:t>*調查小組：生生案以</a:t>
            </a:r>
            <a:r>
              <a:rPr kumimoji="1" lang="zh-TW" altLang="en-US" sz="3200" b="1" dirty="0">
                <a:solidFill>
                  <a:srgbClr val="FF0000"/>
                </a:solidFill>
                <a:latin typeface="微軟正黑體" panose="020B0604030504040204" pitchFamily="34" charset="-120"/>
                <a:ea typeface="微軟正黑體" panose="020B0604030504040204" pitchFamily="34" charset="-120"/>
              </a:rPr>
              <a:t>校內</a:t>
            </a:r>
            <a:r>
              <a:rPr kumimoji="1" lang="zh-TW" altLang="en-US" sz="3200" b="1" dirty="0">
                <a:solidFill>
                  <a:srgbClr val="0070C0"/>
                </a:solidFill>
                <a:latin typeface="微軟正黑體" panose="020B0604030504040204" pitchFamily="34" charset="-120"/>
                <a:ea typeface="微軟正黑體" panose="020B0604030504040204" pitchFamily="34" charset="-120"/>
              </a:rPr>
              <a:t>調查為原則，教職員工對生建議委請至少一位校外專業調查，經費由教育處核撥</a:t>
            </a:r>
            <a:r>
              <a:rPr kumimoji="1" lang="en-US" altLang="zh-TW" sz="3200" b="1" dirty="0">
                <a:solidFill>
                  <a:srgbClr val="0070C0"/>
                </a:solidFill>
                <a:latin typeface="微軟正黑體" panose="020B0604030504040204" pitchFamily="34" charset="-120"/>
                <a:ea typeface="微軟正黑體" panose="020B0604030504040204" pitchFamily="34" charset="-120"/>
              </a:rPr>
              <a:t>(</a:t>
            </a:r>
            <a:r>
              <a:rPr kumimoji="1" lang="zh-TW" altLang="en-US" sz="3200" b="1" dirty="0">
                <a:solidFill>
                  <a:srgbClr val="0070C0"/>
                </a:solidFill>
                <a:latin typeface="微軟正黑體" panose="020B0604030504040204" pitchFamily="34" charset="-120"/>
                <a:ea typeface="微軟正黑體" panose="020B0604030504040204" pitchFamily="34" charset="-120"/>
              </a:rPr>
              <a:t>但須事先報准</a:t>
            </a:r>
            <a:r>
              <a:rPr kumimoji="1" lang="en-US" altLang="zh-TW" sz="3200" b="1" dirty="0">
                <a:solidFill>
                  <a:srgbClr val="0070C0"/>
                </a:solidFill>
                <a:latin typeface="微軟正黑體" panose="020B0604030504040204" pitchFamily="34" charset="-120"/>
                <a:ea typeface="微軟正黑體" panose="020B0604030504040204" pitchFamily="34" charset="-120"/>
              </a:rPr>
              <a:t>)</a:t>
            </a:r>
            <a:r>
              <a:rPr kumimoji="1" lang="en-US" altLang="zh-TW" sz="3200" b="1" dirty="0">
                <a:solidFill>
                  <a:srgbClr val="FF0000"/>
                </a:solidFill>
                <a:latin typeface="微軟正黑體" panose="020B0604030504040204" pitchFamily="34" charset="-120"/>
                <a:ea typeface="微軟正黑體" panose="020B0604030504040204" pitchFamily="34" charset="-120"/>
              </a:rPr>
              <a:t> (</a:t>
            </a:r>
            <a:r>
              <a:rPr kumimoji="1" lang="zh-TW" altLang="en-US" sz="3200" b="1" dirty="0">
                <a:solidFill>
                  <a:srgbClr val="FF0000"/>
                </a:solidFill>
                <a:latin typeface="微軟正黑體" panose="020B0604030504040204" pitchFamily="34" charset="-120"/>
                <a:ea typeface="微軟正黑體" panose="020B0604030504040204" pitchFamily="34" charset="-120"/>
              </a:rPr>
              <a:t>校內調查小組人員無法申請費用，皆是給敘獎，但須由學校主動來文申請</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r>
              <a:rPr kumimoji="1" lang="en-US" altLang="zh-TW" sz="3200" b="1" dirty="0">
                <a:solidFill>
                  <a:srgbClr val="0070C0"/>
                </a:solidFill>
                <a:latin typeface="微軟正黑體" panose="020B0604030504040204" pitchFamily="34" charset="-120"/>
                <a:ea typeface="微軟正黑體" panose="020B0604030504040204" pitchFamily="34" charset="-120"/>
              </a:rPr>
              <a:t> </a:t>
            </a:r>
            <a:r>
              <a:rPr kumimoji="1" lang="zh-TW" altLang="en-US" sz="3200" b="1" dirty="0">
                <a:solidFill>
                  <a:srgbClr val="0070C0"/>
                </a:solidFill>
                <a:latin typeface="微軟正黑體" panose="020B0604030504040204" pitchFamily="34" charset="-120"/>
                <a:ea typeface="微軟正黑體" panose="020B0604030504040204" pitchFamily="34" charset="-120"/>
              </a:rPr>
              <a:t>。</a:t>
            </a:r>
            <a:endParaRPr kumimoji="1" lang="en-US" altLang="zh-TW" sz="3200" b="1" dirty="0">
              <a:solidFill>
                <a:srgbClr val="0070C0"/>
              </a:solidFill>
              <a:latin typeface="微軟正黑體" panose="020B0604030504040204" pitchFamily="34" charset="-120"/>
              <a:ea typeface="微軟正黑體" panose="020B0604030504040204" pitchFamily="34" charset="-120"/>
            </a:endParaRPr>
          </a:p>
          <a:p>
            <a:pPr algn="just" fontAlgn="base">
              <a:spcBef>
                <a:spcPct val="0"/>
              </a:spcBef>
              <a:spcAft>
                <a:spcPct val="0"/>
              </a:spcAft>
              <a:defRPr/>
            </a:pPr>
            <a:r>
              <a:rPr kumimoji="1" lang="zh-TW" altLang="en-US" sz="3200" b="1" dirty="0">
                <a:solidFill>
                  <a:srgbClr val="0070C0"/>
                </a:solidFill>
                <a:latin typeface="微軟正黑體" panose="020B0604030504040204" pitchFamily="34" charset="-120"/>
                <a:ea typeface="微軟正黑體" panose="020B0604030504040204" pitchFamily="34" charset="-120"/>
              </a:rPr>
              <a:t>*提醒：外聘有調查專業資格者才能向縣府申請經費喔！</a:t>
            </a:r>
            <a:endParaRPr kumimoji="1" lang="en-US" altLang="zh-TW" sz="32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276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字方塊 6">
            <a:extLst>
              <a:ext uri="{FF2B5EF4-FFF2-40B4-BE49-F238E27FC236}">
                <a16:creationId xmlns:a16="http://schemas.microsoft.com/office/drawing/2014/main" xmlns="" id="{89D5DA4E-1D45-4813-9BE7-F6C9684FB143}"/>
              </a:ext>
            </a:extLst>
          </p:cNvPr>
          <p:cNvSpPr txBox="1">
            <a:spLocks noChangeArrowheads="1"/>
          </p:cNvSpPr>
          <p:nvPr/>
        </p:nvSpPr>
        <p:spPr bwMode="auto">
          <a:xfrm>
            <a:off x="1488848" y="202520"/>
            <a:ext cx="9214304" cy="6555641"/>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、本案是否受理？</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sz="2800" b="1" dirty="0">
                <a:solidFill>
                  <a:srgbClr val="C00000"/>
                </a:solidFill>
                <a:latin typeface="微軟正黑體" panose="020B0604030504040204" pitchFamily="34" charset="-120"/>
                <a:ea typeface="微軟正黑體" panose="020B0604030504040204" pitchFamily="34" charset="-120"/>
              </a:rPr>
              <a:t>*</a:t>
            </a:r>
            <a:r>
              <a:rPr kumimoji="1" lang="zh-TW" altLang="en-US" sz="2800" b="1" dirty="0">
                <a:solidFill>
                  <a:srgbClr val="C00000"/>
                </a:solidFill>
                <a:latin typeface="微軟正黑體" panose="020B0604030504040204" pitchFamily="34" charset="-120"/>
                <a:ea typeface="微軟正黑體" panose="020B0604030504040204" pitchFamily="34" charset="-120"/>
              </a:rPr>
              <a:t>防治準則第 </a:t>
            </a:r>
            <a:r>
              <a:rPr kumimoji="1" lang="en-US" altLang="zh-TW" sz="2800" b="1" dirty="0">
                <a:solidFill>
                  <a:srgbClr val="C00000"/>
                </a:solidFill>
                <a:latin typeface="微軟正黑體" panose="020B0604030504040204" pitchFamily="34" charset="-120"/>
                <a:ea typeface="微軟正黑體" panose="020B0604030504040204" pitchFamily="34" charset="-120"/>
              </a:rPr>
              <a:t>20 </a:t>
            </a:r>
            <a:r>
              <a:rPr kumimoji="1" lang="zh-TW" altLang="en-US" sz="2800" b="1" dirty="0">
                <a:solidFill>
                  <a:srgbClr val="C00000"/>
                </a:solidFill>
                <a:latin typeface="微軟正黑體" panose="020B0604030504040204" pitchFamily="34" charset="-120"/>
                <a:ea typeface="微軟正黑體" panose="020B0604030504040204" pitchFamily="34" charset="-120"/>
              </a:rPr>
              <a:t>條</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a:p>
            <a:pPr marL="355600" eaLnBrk="1" fontAlgn="base" hangingPunct="1">
              <a:spcBef>
                <a:spcPct val="0"/>
              </a:spcBef>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事件管轄學校或機關應於接獲申請調查或檢舉</a:t>
            </a:r>
            <a:r>
              <a:rPr kumimoji="1"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後</a:t>
            </a: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二十日內</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，以</a:t>
            </a:r>
            <a:r>
              <a:rPr kumimoji="1" lang="zh-TW" altLang="en-US"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書面通知</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申請人或檢舉人是否受理。不受理之書面通知應依本法第二十九條第三項規定敘明理由，並告知申請人或檢舉人申復之期限及受理單位。</a:t>
            </a:r>
          </a:p>
          <a:p>
            <a:pPr marL="355600" eaLnBrk="1" fontAlgn="base" hangingPunct="1">
              <a:spcBef>
                <a:spcPct val="0"/>
              </a:spcBef>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申請人或檢舉人於前項之期限內，未收到通知或接獲不受理通知之次日起二十日內，得以書面具明理由，向事件管轄學校或機關提出申復；其以言詞為之者，事件管轄學校或機關應作成紀錄，經向申請人或檢舉人朗讀或使閱覽，確認其內容無誤後，由其簽名或蓋章。</a:t>
            </a:r>
          </a:p>
          <a:p>
            <a:pPr marL="355600" eaLnBrk="1" fontAlgn="base" hangingPunct="1">
              <a:spcBef>
                <a:spcPct val="0"/>
              </a:spcBef>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前項不受理之申復</a:t>
            </a:r>
            <a:r>
              <a:rPr kumimoji="1"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以一次為限</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a:t>
            </a:r>
          </a:p>
          <a:p>
            <a:pPr marL="355600" eaLnBrk="1" fontAlgn="base" hangingPunct="1">
              <a:spcBef>
                <a:spcPct val="0"/>
              </a:spcBef>
              <a:spcAft>
                <a:spcPct val="0"/>
              </a:spcAft>
              <a:buNone/>
              <a:defRPr/>
            </a:pP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事件管轄學校或機關接獲申復後，應於</a:t>
            </a:r>
            <a:r>
              <a:rPr kumimoji="1" lang="zh-TW" altLang="en-US" sz="2800" b="1" dirty="0">
                <a:solidFill>
                  <a:schemeClr val="accent1">
                    <a:lumMod val="75000"/>
                  </a:schemeClr>
                </a:solidFill>
                <a:latin typeface="微軟正黑體" panose="020B0604030504040204" pitchFamily="34" charset="-120"/>
                <a:ea typeface="微軟正黑體" panose="020B0604030504040204" pitchFamily="34" charset="-120"/>
                <a:cs typeface="Times New Roman" pitchFamily="18" charset="0"/>
              </a:rPr>
              <a:t>二十日</a:t>
            </a:r>
            <a:r>
              <a:rPr kumimoji="1" lang="zh-TW" altLang="en-US"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內以書面通知申復人申復結果。申復有理由者，應將申請調查或檢舉案交付性平會處理。</a:t>
            </a: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5">
            <a:extLst>
              <a:ext uri="{FF2B5EF4-FFF2-40B4-BE49-F238E27FC236}">
                <a16:creationId xmlns:a16="http://schemas.microsoft.com/office/drawing/2014/main" xmlns="" id="{D282D0B1-E7D1-405C-BF70-EDC6663DF34E}"/>
              </a:ext>
            </a:extLst>
          </p:cNvPr>
          <p:cNvGrpSpPr>
            <a:grpSpLocks/>
          </p:cNvGrpSpPr>
          <p:nvPr/>
        </p:nvGrpSpPr>
        <p:grpSpPr bwMode="auto">
          <a:xfrm>
            <a:off x="1560514" y="1457325"/>
            <a:ext cx="9107487" cy="5124453"/>
            <a:chOff x="288" y="816"/>
            <a:chExt cx="5251" cy="3138"/>
          </a:xfrm>
        </p:grpSpPr>
        <p:sp>
          <p:nvSpPr>
            <p:cNvPr id="77830" name="AutoShape 6">
              <a:extLst>
                <a:ext uri="{FF2B5EF4-FFF2-40B4-BE49-F238E27FC236}">
                  <a16:creationId xmlns:a16="http://schemas.microsoft.com/office/drawing/2014/main" xmlns="" id="{466EF834-D35A-4BC4-9538-D6819BD04ADD}"/>
                </a:ext>
              </a:extLst>
            </p:cNvPr>
            <p:cNvSpPr>
              <a:spLocks noChangeArrowheads="1"/>
            </p:cNvSpPr>
            <p:nvPr/>
          </p:nvSpPr>
          <p:spPr bwMode="auto">
            <a:xfrm>
              <a:off x="288" y="1008"/>
              <a:ext cx="5226" cy="2928"/>
            </a:xfrm>
            <a:prstGeom prst="roundRect">
              <a:avLst>
                <a:gd name="adj" fmla="val 5625"/>
              </a:avLst>
            </a:prstGeom>
            <a:solidFill>
              <a:srgbClr val="8888B8"/>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endParaRPr kumimoji="1" lang="zh-TW" altLang="zh-TW" sz="2400" b="0">
                <a:solidFill>
                  <a:srgbClr val="000000"/>
                </a:solidFill>
                <a:latin typeface="微軟正黑體" panose="020B0604030504040204" pitchFamily="34" charset="-120"/>
                <a:ea typeface="微軟正黑體" panose="020B0604030504040204" pitchFamily="34" charset="-120"/>
              </a:endParaRPr>
            </a:p>
          </p:txBody>
        </p:sp>
        <p:sp>
          <p:nvSpPr>
            <p:cNvPr id="77831" name="AutoShape 7">
              <a:extLst>
                <a:ext uri="{FF2B5EF4-FFF2-40B4-BE49-F238E27FC236}">
                  <a16:creationId xmlns:a16="http://schemas.microsoft.com/office/drawing/2014/main" xmlns="" id="{84ACAEA1-15F5-4578-AF00-1826327DA741}"/>
                </a:ext>
              </a:extLst>
            </p:cNvPr>
            <p:cNvSpPr>
              <a:spLocks noChangeArrowheads="1"/>
            </p:cNvSpPr>
            <p:nvPr/>
          </p:nvSpPr>
          <p:spPr bwMode="auto">
            <a:xfrm>
              <a:off x="288" y="816"/>
              <a:ext cx="5251" cy="384"/>
            </a:xfrm>
            <a:prstGeom prst="roundRect">
              <a:avLst>
                <a:gd name="adj" fmla="val 16667"/>
              </a:avLst>
            </a:prstGeom>
            <a:solidFill>
              <a:srgbClr val="282878"/>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3600" b="0" dirty="0">
                  <a:solidFill>
                    <a:srgbClr val="FFFF00"/>
                  </a:solidFill>
                  <a:latin typeface="微軟正黑體" panose="020B0604030504040204" pitchFamily="34" charset="-120"/>
                  <a:ea typeface="微軟正黑體" panose="020B0604030504040204" pitchFamily="34" charset="-120"/>
                </a:rPr>
                <a:t>事件管轄學校</a:t>
              </a:r>
              <a:r>
                <a:rPr kumimoji="1" lang="zh-TW" altLang="en-US" sz="3600" b="0" dirty="0">
                  <a:solidFill>
                    <a:srgbClr val="FFFFFF"/>
                  </a:solidFill>
                  <a:latin typeface="微軟正黑體" panose="020B0604030504040204" pitchFamily="34" charset="-120"/>
                  <a:ea typeface="微軟正黑體" panose="020B0604030504040204" pitchFamily="34" charset="-120"/>
                </a:rPr>
                <a:t>是否受理？</a:t>
              </a:r>
              <a:endParaRPr kumimoji="1" lang="en-US" altLang="ja-JP" sz="3600" b="0" dirty="0">
                <a:solidFill>
                  <a:srgbClr val="FFFFFF"/>
                </a:solidFill>
                <a:latin typeface="微軟正黑體" panose="020B0604030504040204" pitchFamily="34" charset="-120"/>
                <a:ea typeface="微軟正黑體" panose="020B0604030504040204" pitchFamily="34" charset="-120"/>
              </a:endParaRPr>
            </a:p>
          </p:txBody>
        </p:sp>
        <p:sp>
          <p:nvSpPr>
            <p:cNvPr id="77832" name="Rectangle 8">
              <a:extLst>
                <a:ext uri="{FF2B5EF4-FFF2-40B4-BE49-F238E27FC236}">
                  <a16:creationId xmlns:a16="http://schemas.microsoft.com/office/drawing/2014/main" xmlns="" id="{B4857B1A-9DDA-4964-B59E-3CF2A89C13B1}"/>
                </a:ext>
              </a:extLst>
            </p:cNvPr>
            <p:cNvSpPr>
              <a:spLocks noChangeArrowheads="1"/>
            </p:cNvSpPr>
            <p:nvPr/>
          </p:nvSpPr>
          <p:spPr bwMode="auto">
            <a:xfrm>
              <a:off x="479" y="1264"/>
              <a:ext cx="1635" cy="862"/>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8800" b="0">
                  <a:solidFill>
                    <a:srgbClr val="000000"/>
                  </a:solidFill>
                  <a:latin typeface="微軟正黑體" panose="020B0604030504040204" pitchFamily="34" charset="-120"/>
                  <a:ea typeface="微軟正黑體" panose="020B0604030504040204" pitchFamily="34" charset="-120"/>
                </a:rPr>
                <a:t>受理</a:t>
              </a:r>
              <a:endParaRPr kumimoji="1" lang="ja-JP" altLang="en-US" sz="8800" b="0">
                <a:solidFill>
                  <a:srgbClr val="000000"/>
                </a:solidFill>
                <a:latin typeface="微軟正黑體" panose="020B0604030504040204" pitchFamily="34" charset="-120"/>
                <a:ea typeface="微軟正黑體" panose="020B0604030504040204" pitchFamily="34" charset="-120"/>
              </a:endParaRPr>
            </a:p>
          </p:txBody>
        </p:sp>
        <p:sp>
          <p:nvSpPr>
            <p:cNvPr id="77833" name="Rectangle 9">
              <a:extLst>
                <a:ext uri="{FF2B5EF4-FFF2-40B4-BE49-F238E27FC236}">
                  <a16:creationId xmlns:a16="http://schemas.microsoft.com/office/drawing/2014/main" xmlns="" id="{5D423D90-A52A-4D8B-9C2D-F80E6858012F}"/>
                </a:ext>
              </a:extLst>
            </p:cNvPr>
            <p:cNvSpPr>
              <a:spLocks noChangeArrowheads="1"/>
            </p:cNvSpPr>
            <p:nvPr/>
          </p:nvSpPr>
          <p:spPr bwMode="auto">
            <a:xfrm>
              <a:off x="479" y="2916"/>
              <a:ext cx="1635" cy="1020"/>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2000" b="0" dirty="0">
                  <a:solidFill>
                    <a:srgbClr val="000000"/>
                  </a:solidFill>
                  <a:latin typeface="微軟正黑體" panose="020B0604030504040204" pitchFamily="34" charset="-120"/>
                  <a:ea typeface="微軟正黑體" panose="020B0604030504040204" pitchFamily="34" charset="-120"/>
                </a:rPr>
                <a:t>進入調查</a:t>
              </a:r>
              <a:endParaRPr kumimoji="1" lang="en-US" altLang="zh-TW" sz="2000" b="0" dirty="0">
                <a:solidFill>
                  <a:srgbClr val="000000"/>
                </a:solidFill>
                <a:latin typeface="微軟正黑體" panose="020B0604030504040204" pitchFamily="34" charset="-120"/>
                <a:ea typeface="微軟正黑體" panose="020B0604030504040204" pitchFamily="34" charset="-120"/>
              </a:endParaRPr>
            </a:p>
            <a:p>
              <a:pPr algn="ctr" fontAlgn="base">
                <a:spcBef>
                  <a:spcPct val="0"/>
                </a:spcBef>
                <a:spcAft>
                  <a:spcPct val="0"/>
                </a:spcAft>
                <a:buClrTx/>
                <a:buNone/>
              </a:pPr>
              <a:r>
                <a:rPr kumimoji="1" lang="zh-TW" altLang="en-US" sz="2400" b="0" dirty="0">
                  <a:solidFill>
                    <a:srgbClr val="000000"/>
                  </a:solidFill>
                  <a:latin typeface="微軟正黑體" panose="020B0604030504040204" pitchFamily="34" charset="-120"/>
                  <a:ea typeface="微軟正黑體" panose="020B0604030504040204" pitchFamily="34" charset="-120"/>
                </a:rPr>
                <a:t>調查小組</a:t>
              </a:r>
              <a:endParaRPr kumimoji="1" lang="en-US" altLang="zh-TW" sz="2400" b="0" dirty="0">
                <a:solidFill>
                  <a:srgbClr val="000000"/>
                </a:solidFill>
                <a:latin typeface="微軟正黑體" panose="020B0604030504040204" pitchFamily="34" charset="-120"/>
                <a:ea typeface="微軟正黑體" panose="020B0604030504040204" pitchFamily="34" charset="-120"/>
              </a:endParaRPr>
            </a:p>
            <a:p>
              <a:pPr algn="ctr" fontAlgn="base">
                <a:spcBef>
                  <a:spcPct val="0"/>
                </a:spcBef>
                <a:spcAft>
                  <a:spcPct val="0"/>
                </a:spcAft>
                <a:buClrTx/>
                <a:buNone/>
              </a:pPr>
              <a:r>
                <a:rPr kumimoji="1" lang="zh-TW" altLang="en-US" sz="2400" b="0" dirty="0">
                  <a:solidFill>
                    <a:srgbClr val="000000"/>
                  </a:solidFill>
                  <a:latin typeface="微軟正黑體" panose="020B0604030504040204" pitchFamily="34" charset="-120"/>
                  <a:ea typeface="微軟正黑體" panose="020B0604030504040204" pitchFamily="34" charset="-120"/>
                </a:rPr>
                <a:t>性平會</a:t>
              </a:r>
              <a:endParaRPr kumimoji="1" lang="ja-JP" altLang="en-US" sz="2400" b="0" dirty="0">
                <a:solidFill>
                  <a:srgbClr val="000000"/>
                </a:solidFill>
                <a:latin typeface="微軟正黑體" panose="020B0604030504040204" pitchFamily="34" charset="-120"/>
                <a:ea typeface="微軟正黑體" panose="020B0604030504040204" pitchFamily="34" charset="-120"/>
              </a:endParaRPr>
            </a:p>
          </p:txBody>
        </p:sp>
        <p:sp>
          <p:nvSpPr>
            <p:cNvPr id="77834" name="AutoShape 10">
              <a:extLst>
                <a:ext uri="{FF2B5EF4-FFF2-40B4-BE49-F238E27FC236}">
                  <a16:creationId xmlns:a16="http://schemas.microsoft.com/office/drawing/2014/main" xmlns="" id="{DAA01BA7-9278-4532-AECA-B52D975F833C}"/>
                </a:ext>
              </a:extLst>
            </p:cNvPr>
            <p:cNvSpPr>
              <a:spLocks noChangeArrowheads="1"/>
            </p:cNvSpPr>
            <p:nvPr/>
          </p:nvSpPr>
          <p:spPr bwMode="auto">
            <a:xfrm>
              <a:off x="820" y="2126"/>
              <a:ext cx="953" cy="749"/>
            </a:xfrm>
            <a:prstGeom prst="downArrow">
              <a:avLst>
                <a:gd name="adj1" fmla="val 52148"/>
                <a:gd name="adj2" fmla="val 40685"/>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1800" b="0">
                <a:solidFill>
                  <a:srgbClr val="000000"/>
                </a:solidFill>
                <a:latin typeface="微軟正黑體" panose="020B0604030504040204" pitchFamily="34" charset="-120"/>
                <a:ea typeface="微軟正黑體" panose="020B0604030504040204" pitchFamily="34" charset="-120"/>
              </a:endParaRPr>
            </a:p>
          </p:txBody>
        </p:sp>
        <p:sp>
          <p:nvSpPr>
            <p:cNvPr id="77835" name="Rectangle 8">
              <a:extLst>
                <a:ext uri="{FF2B5EF4-FFF2-40B4-BE49-F238E27FC236}">
                  <a16:creationId xmlns:a16="http://schemas.microsoft.com/office/drawing/2014/main" xmlns="" id="{67F6D5B8-2CCA-44EB-A163-59385BA98C9A}"/>
                </a:ext>
              </a:extLst>
            </p:cNvPr>
            <p:cNvSpPr>
              <a:spLocks noChangeArrowheads="1"/>
            </p:cNvSpPr>
            <p:nvPr/>
          </p:nvSpPr>
          <p:spPr bwMode="auto">
            <a:xfrm>
              <a:off x="3028" y="1264"/>
              <a:ext cx="2486" cy="862"/>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sz="6600" b="0">
                  <a:solidFill>
                    <a:srgbClr val="000000"/>
                  </a:solidFill>
                  <a:latin typeface="微軟正黑體" panose="020B0604030504040204" pitchFamily="34" charset="-120"/>
                  <a:ea typeface="微軟正黑體" panose="020B0604030504040204" pitchFamily="34" charset="-120"/>
                </a:rPr>
                <a:t>不受理</a:t>
              </a:r>
              <a:endParaRPr kumimoji="1" lang="ja-JP" altLang="en-US" sz="6600" b="0">
                <a:solidFill>
                  <a:srgbClr val="000000"/>
                </a:solidFill>
                <a:latin typeface="微軟正黑體" panose="020B0604030504040204" pitchFamily="34" charset="-120"/>
                <a:ea typeface="微軟正黑體" panose="020B0604030504040204" pitchFamily="34" charset="-120"/>
              </a:endParaRPr>
            </a:p>
          </p:txBody>
        </p:sp>
        <p:sp>
          <p:nvSpPr>
            <p:cNvPr id="77836" name="AutoShape 10">
              <a:extLst>
                <a:ext uri="{FF2B5EF4-FFF2-40B4-BE49-F238E27FC236}">
                  <a16:creationId xmlns:a16="http://schemas.microsoft.com/office/drawing/2014/main" xmlns="" id="{F08C733F-F89C-4064-8D55-2D81035618E9}"/>
                </a:ext>
              </a:extLst>
            </p:cNvPr>
            <p:cNvSpPr>
              <a:spLocks noChangeArrowheads="1"/>
            </p:cNvSpPr>
            <p:nvPr/>
          </p:nvSpPr>
          <p:spPr bwMode="auto">
            <a:xfrm>
              <a:off x="2789" y="2137"/>
              <a:ext cx="953" cy="749"/>
            </a:xfrm>
            <a:prstGeom prst="downArrow">
              <a:avLst>
                <a:gd name="adj1" fmla="val 52148"/>
                <a:gd name="adj2" fmla="val 40685"/>
              </a:avLst>
            </a:prstGeom>
            <a:noFill/>
            <a:ln w="25400">
              <a:solidFill>
                <a:srgbClr val="3D2EF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1800" b="0">
                <a:solidFill>
                  <a:srgbClr val="000000"/>
                </a:solidFill>
                <a:latin typeface="微軟正黑體" panose="020B0604030504040204" pitchFamily="34" charset="-120"/>
                <a:ea typeface="微軟正黑體" panose="020B0604030504040204" pitchFamily="34" charset="-120"/>
              </a:endParaRPr>
            </a:p>
          </p:txBody>
        </p:sp>
        <p:sp>
          <p:nvSpPr>
            <p:cNvPr id="77837" name="Rectangle 9">
              <a:extLst>
                <a:ext uri="{FF2B5EF4-FFF2-40B4-BE49-F238E27FC236}">
                  <a16:creationId xmlns:a16="http://schemas.microsoft.com/office/drawing/2014/main" xmlns="" id="{0500F011-83A8-41C3-BD2B-BABDA419AFE0}"/>
                </a:ext>
              </a:extLst>
            </p:cNvPr>
            <p:cNvSpPr>
              <a:spLocks noChangeArrowheads="1"/>
            </p:cNvSpPr>
            <p:nvPr/>
          </p:nvSpPr>
          <p:spPr bwMode="auto">
            <a:xfrm>
              <a:off x="2986" y="2916"/>
              <a:ext cx="623" cy="1020"/>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en-US" altLang="zh-TW" sz="2000" b="0" dirty="0">
                  <a:solidFill>
                    <a:srgbClr val="000000"/>
                  </a:solidFill>
                  <a:latin typeface="微軟正黑體" panose="020B0604030504040204" pitchFamily="34" charset="-120"/>
                  <a:ea typeface="微軟正黑體" panose="020B0604030504040204" pitchFamily="34" charset="-120"/>
                </a:rPr>
                <a:t> </a:t>
              </a:r>
              <a:r>
                <a:rPr kumimoji="1" lang="zh-TW" altLang="en-US" sz="2000" b="0" dirty="0">
                  <a:solidFill>
                    <a:srgbClr val="000000"/>
                  </a:solidFill>
                  <a:latin typeface="微軟正黑體" panose="020B0604030504040204" pitchFamily="34" charset="-120"/>
                  <a:ea typeface="微軟正黑體" panose="020B0604030504040204" pitchFamily="34" charset="-120"/>
                </a:rPr>
                <a:t>提申復，重新受理</a:t>
              </a:r>
              <a:endParaRPr kumimoji="1" lang="ja-JP" altLang="en-US" b="0" dirty="0">
                <a:solidFill>
                  <a:srgbClr val="000000"/>
                </a:solidFill>
                <a:latin typeface="微軟正黑體" panose="020B0604030504040204" pitchFamily="34" charset="-120"/>
                <a:ea typeface="微軟正黑體" panose="020B0604030504040204" pitchFamily="34" charset="-120"/>
              </a:endParaRPr>
            </a:p>
          </p:txBody>
        </p:sp>
        <p:sp>
          <p:nvSpPr>
            <p:cNvPr id="77838" name="Rectangle 9">
              <a:extLst>
                <a:ext uri="{FF2B5EF4-FFF2-40B4-BE49-F238E27FC236}">
                  <a16:creationId xmlns:a16="http://schemas.microsoft.com/office/drawing/2014/main" xmlns="" id="{FEFC0062-7066-4AE1-A31F-B1A03DEB0872}"/>
                </a:ext>
              </a:extLst>
            </p:cNvPr>
            <p:cNvSpPr>
              <a:spLocks noChangeArrowheads="1"/>
            </p:cNvSpPr>
            <p:nvPr/>
          </p:nvSpPr>
          <p:spPr bwMode="auto">
            <a:xfrm>
              <a:off x="3907" y="2933"/>
              <a:ext cx="623" cy="1020"/>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endParaRPr kumimoji="1" lang="en-US" altLang="zh-TW" sz="2400" b="0" dirty="0">
                <a:solidFill>
                  <a:srgbClr val="000000"/>
                </a:solidFill>
                <a:latin typeface="微軟正黑體" panose="020B0604030504040204" pitchFamily="34" charset="-120"/>
                <a:ea typeface="微軟正黑體" panose="020B0604030504040204" pitchFamily="34" charset="-120"/>
              </a:endParaRPr>
            </a:p>
            <a:p>
              <a:pPr algn="ctr" fontAlgn="base">
                <a:spcBef>
                  <a:spcPct val="0"/>
                </a:spcBef>
                <a:spcAft>
                  <a:spcPct val="0"/>
                </a:spcAft>
                <a:buClrTx/>
                <a:buNone/>
              </a:pPr>
              <a:endParaRPr kumimoji="1" lang="en-US" altLang="zh-TW" sz="2400" b="0" dirty="0">
                <a:solidFill>
                  <a:srgbClr val="000000"/>
                </a:solidFill>
                <a:latin typeface="微軟正黑體" panose="020B0604030504040204" pitchFamily="34" charset="-120"/>
                <a:ea typeface="微軟正黑體" panose="020B0604030504040204" pitchFamily="34" charset="-120"/>
              </a:endParaRPr>
            </a:p>
            <a:p>
              <a:pPr algn="ctr" fontAlgn="base">
                <a:spcBef>
                  <a:spcPct val="0"/>
                </a:spcBef>
                <a:spcAft>
                  <a:spcPct val="0"/>
                </a:spcAft>
                <a:buClrTx/>
                <a:buNone/>
              </a:pPr>
              <a:r>
                <a:rPr kumimoji="1" lang="en-US" altLang="zh-TW" sz="2000" b="0" dirty="0">
                  <a:solidFill>
                    <a:srgbClr val="000000"/>
                  </a:solidFill>
                  <a:latin typeface="微軟正黑體" panose="020B0604030504040204" pitchFamily="34" charset="-120"/>
                  <a:ea typeface="微軟正黑體" panose="020B0604030504040204" pitchFamily="34" charset="-120"/>
                </a:rPr>
                <a:t>  </a:t>
              </a:r>
              <a:r>
                <a:rPr kumimoji="1" lang="zh-TW" altLang="en-US" sz="2000" b="0" dirty="0">
                  <a:solidFill>
                    <a:srgbClr val="000000"/>
                  </a:solidFill>
                  <a:latin typeface="微軟正黑體" panose="020B0604030504040204" pitchFamily="34" charset="-120"/>
                  <a:ea typeface="微軟正黑體" panose="020B0604030504040204" pitchFamily="34" charset="-120"/>
                </a:rPr>
                <a:t>提申復，不受理</a:t>
              </a:r>
              <a:endParaRPr kumimoji="1" lang="ja-JP" altLang="en-US" sz="2400" b="0" dirty="0">
                <a:solidFill>
                  <a:srgbClr val="000000"/>
                </a:solidFill>
                <a:latin typeface="微軟正黑體" panose="020B0604030504040204" pitchFamily="34" charset="-120"/>
                <a:ea typeface="微軟正黑體" panose="020B0604030504040204" pitchFamily="34" charset="-120"/>
              </a:endParaRPr>
            </a:p>
            <a:p>
              <a:pPr algn="ctr" fontAlgn="base">
                <a:spcBef>
                  <a:spcPct val="0"/>
                </a:spcBef>
                <a:spcAft>
                  <a:spcPct val="0"/>
                </a:spcAft>
                <a:buClrTx/>
                <a:buNone/>
              </a:pPr>
              <a:endParaRPr kumimoji="1" lang="ja-JP" altLang="en-US" sz="6000" b="0" dirty="0">
                <a:solidFill>
                  <a:srgbClr val="000000"/>
                </a:solidFill>
                <a:latin typeface="微軟正黑體" panose="020B0604030504040204" pitchFamily="34" charset="-120"/>
                <a:ea typeface="微軟正黑體" panose="020B0604030504040204" pitchFamily="34" charset="-120"/>
              </a:endParaRPr>
            </a:p>
          </p:txBody>
        </p:sp>
        <p:sp>
          <p:nvSpPr>
            <p:cNvPr id="77839" name="Rectangle 9">
              <a:extLst>
                <a:ext uri="{FF2B5EF4-FFF2-40B4-BE49-F238E27FC236}">
                  <a16:creationId xmlns:a16="http://schemas.microsoft.com/office/drawing/2014/main" xmlns="" id="{9E2A10BD-4F4E-418D-9EE5-7A807F8D1B58}"/>
                </a:ext>
              </a:extLst>
            </p:cNvPr>
            <p:cNvSpPr>
              <a:spLocks noChangeArrowheads="1"/>
            </p:cNvSpPr>
            <p:nvPr/>
          </p:nvSpPr>
          <p:spPr bwMode="auto">
            <a:xfrm>
              <a:off x="4828" y="2924"/>
              <a:ext cx="623" cy="1020"/>
            </a:xfrm>
            <a:prstGeom prst="rect">
              <a:avLst/>
            </a:prstGeom>
            <a:solidFill>
              <a:srgbClr val="B6B6D4"/>
            </a:solidFill>
            <a:ln w="9525" algn="ctr">
              <a:solidFill>
                <a:schemeClr val="tx1"/>
              </a:solidFill>
              <a:miter lim="800000"/>
              <a:headEnd/>
              <a:tailEnd/>
            </a:ln>
            <a:effectLst>
              <a:prstShdw prst="shdw17" dist="17961" dir="13500000">
                <a:srgbClr val="6D6D7F"/>
              </a:prstShdw>
            </a:effectLst>
          </p:spPr>
          <p:txBody>
            <a:bodyPr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pPr>
              <a:r>
                <a:rPr kumimoji="1" lang="zh-TW" altLang="en-US" b="0">
                  <a:solidFill>
                    <a:srgbClr val="000000"/>
                  </a:solidFill>
                  <a:latin typeface="微軟正黑體" panose="020B0604030504040204" pitchFamily="34" charset="-120"/>
                  <a:ea typeface="微軟正黑體" panose="020B0604030504040204" pitchFamily="34" charset="-120"/>
                </a:rPr>
                <a:t>不提申復</a:t>
              </a:r>
              <a:endParaRPr kumimoji="1" lang="en-US" altLang="zh-TW" b="0">
                <a:solidFill>
                  <a:srgbClr val="000000"/>
                </a:solidFill>
                <a:latin typeface="微軟正黑體" panose="020B0604030504040204" pitchFamily="34" charset="-120"/>
                <a:ea typeface="微軟正黑體" panose="020B0604030504040204" pitchFamily="34" charset="-120"/>
              </a:endParaRPr>
            </a:p>
          </p:txBody>
        </p:sp>
        <p:sp>
          <p:nvSpPr>
            <p:cNvPr id="77840" name="AutoShape 10">
              <a:extLst>
                <a:ext uri="{FF2B5EF4-FFF2-40B4-BE49-F238E27FC236}">
                  <a16:creationId xmlns:a16="http://schemas.microsoft.com/office/drawing/2014/main" xmlns="" id="{47BD6375-0E54-4753-8B45-6C36B1F45FC2}"/>
                </a:ext>
              </a:extLst>
            </p:cNvPr>
            <p:cNvSpPr>
              <a:spLocks noChangeArrowheads="1"/>
            </p:cNvSpPr>
            <p:nvPr/>
          </p:nvSpPr>
          <p:spPr bwMode="auto">
            <a:xfrm rot="5400000">
              <a:off x="2029" y="2998"/>
              <a:ext cx="1041" cy="872"/>
            </a:xfrm>
            <a:prstGeom prst="downArrow">
              <a:avLst>
                <a:gd name="adj1" fmla="val 52148"/>
                <a:gd name="adj2" fmla="val 40685"/>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1800" b="0">
                <a:solidFill>
                  <a:srgbClr val="000000"/>
                </a:solidFill>
                <a:latin typeface="微軟正黑體" panose="020B0604030504040204" pitchFamily="34" charset="-120"/>
                <a:ea typeface="微軟正黑體" panose="020B0604030504040204" pitchFamily="34" charset="-120"/>
              </a:endParaRPr>
            </a:p>
          </p:txBody>
        </p:sp>
        <p:sp>
          <p:nvSpPr>
            <p:cNvPr id="77841" name="AutoShape 10">
              <a:extLst>
                <a:ext uri="{FF2B5EF4-FFF2-40B4-BE49-F238E27FC236}">
                  <a16:creationId xmlns:a16="http://schemas.microsoft.com/office/drawing/2014/main" xmlns="" id="{41FA941D-0DFE-47C8-BB4C-ACFA9A04E719}"/>
                </a:ext>
              </a:extLst>
            </p:cNvPr>
            <p:cNvSpPr>
              <a:spLocks noChangeArrowheads="1"/>
            </p:cNvSpPr>
            <p:nvPr/>
          </p:nvSpPr>
          <p:spPr bwMode="auto">
            <a:xfrm>
              <a:off x="3742" y="2137"/>
              <a:ext cx="953" cy="749"/>
            </a:xfrm>
            <a:prstGeom prst="downArrow">
              <a:avLst>
                <a:gd name="adj1" fmla="val 52148"/>
                <a:gd name="adj2" fmla="val 40685"/>
              </a:avLst>
            </a:prstGeom>
            <a:noFill/>
            <a:ln w="25400">
              <a:solidFill>
                <a:srgbClr val="3D2EF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1800" b="0">
                <a:solidFill>
                  <a:srgbClr val="000000"/>
                </a:solidFill>
                <a:latin typeface="微軟正黑體" panose="020B0604030504040204" pitchFamily="34" charset="-120"/>
                <a:ea typeface="微軟正黑體" panose="020B0604030504040204" pitchFamily="34" charset="-120"/>
              </a:endParaRPr>
            </a:p>
          </p:txBody>
        </p:sp>
        <p:sp>
          <p:nvSpPr>
            <p:cNvPr id="77842" name="AutoShape 10">
              <a:extLst>
                <a:ext uri="{FF2B5EF4-FFF2-40B4-BE49-F238E27FC236}">
                  <a16:creationId xmlns:a16="http://schemas.microsoft.com/office/drawing/2014/main" xmlns="" id="{0CD3CDFC-FAA8-4314-9A84-98B88F897DAE}"/>
                </a:ext>
              </a:extLst>
            </p:cNvPr>
            <p:cNvSpPr>
              <a:spLocks noChangeArrowheads="1"/>
            </p:cNvSpPr>
            <p:nvPr/>
          </p:nvSpPr>
          <p:spPr bwMode="auto">
            <a:xfrm>
              <a:off x="4663" y="2150"/>
              <a:ext cx="851" cy="749"/>
            </a:xfrm>
            <a:prstGeom prst="downArrow">
              <a:avLst>
                <a:gd name="adj1" fmla="val 52148"/>
                <a:gd name="adj2" fmla="val 40685"/>
              </a:avLst>
            </a:prstGeom>
            <a:noFill/>
            <a:ln w="25400">
              <a:solidFill>
                <a:srgbClr val="3D2EF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1800" b="0">
                <a:solidFill>
                  <a:srgbClr val="000000"/>
                </a:solidFill>
                <a:latin typeface="微軟正黑體" panose="020B0604030504040204" pitchFamily="34" charset="-120"/>
                <a:ea typeface="微軟正黑體" panose="020B0604030504040204" pitchFamily="34" charset="-120"/>
              </a:endParaRPr>
            </a:p>
          </p:txBody>
        </p:sp>
      </p:grpSp>
      <p:sp>
        <p:nvSpPr>
          <p:cNvPr id="18" name="文字方塊 17">
            <a:extLst>
              <a:ext uri="{FF2B5EF4-FFF2-40B4-BE49-F238E27FC236}">
                <a16:creationId xmlns:a16="http://schemas.microsoft.com/office/drawing/2014/main" xmlns="" id="{D75E6EAD-7511-4FD4-B89E-F02CCDE21CE5}"/>
              </a:ext>
            </a:extLst>
          </p:cNvPr>
          <p:cNvSpPr txBox="1"/>
          <p:nvPr/>
        </p:nvSpPr>
        <p:spPr>
          <a:xfrm>
            <a:off x="1371371" y="509628"/>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系統填報及操作說明</a:t>
            </a:r>
          </a:p>
        </p:txBody>
      </p:sp>
      <p:sp>
        <p:nvSpPr>
          <p:cNvPr id="2" name="橢圓 1">
            <a:extLst>
              <a:ext uri="{FF2B5EF4-FFF2-40B4-BE49-F238E27FC236}">
                <a16:creationId xmlns:a16="http://schemas.microsoft.com/office/drawing/2014/main" xmlns="" id="{353670F7-5DB5-414C-8BD8-816EB0E0064F}"/>
              </a:ext>
            </a:extLst>
          </p:cNvPr>
          <p:cNvSpPr/>
          <p:nvPr/>
        </p:nvSpPr>
        <p:spPr>
          <a:xfrm>
            <a:off x="2397125" y="5592763"/>
            <a:ext cx="287338" cy="26511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39" name="橢圓 38">
            <a:extLst>
              <a:ext uri="{FF2B5EF4-FFF2-40B4-BE49-F238E27FC236}">
                <a16:creationId xmlns:a16="http://schemas.microsoft.com/office/drawing/2014/main" xmlns="" id="{FE9D47EC-B0BF-4349-9360-509845B9846D}"/>
              </a:ext>
            </a:extLst>
          </p:cNvPr>
          <p:cNvSpPr/>
          <p:nvPr/>
        </p:nvSpPr>
        <p:spPr>
          <a:xfrm>
            <a:off x="2405064" y="5949951"/>
            <a:ext cx="288925" cy="26511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圖片 3">
            <a:extLst>
              <a:ext uri="{FF2B5EF4-FFF2-40B4-BE49-F238E27FC236}">
                <a16:creationId xmlns:a16="http://schemas.microsoft.com/office/drawing/2014/main" xmlns="" id="{CCB50024-E1DD-437E-AF3B-0E1D012B2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23" y="1322614"/>
            <a:ext cx="10492277" cy="21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a:extLst>
              <a:ext uri="{FF2B5EF4-FFF2-40B4-BE49-F238E27FC236}">
                <a16:creationId xmlns:a16="http://schemas.microsoft.com/office/drawing/2014/main" xmlns="" id="{6D3ECCD3-CAEE-4165-8F8C-A0C1DF791961}"/>
              </a:ext>
            </a:extLst>
          </p:cNvPr>
          <p:cNvSpPr txBox="1"/>
          <p:nvPr/>
        </p:nvSpPr>
        <p:spPr>
          <a:xfrm>
            <a:off x="1524000" y="436453"/>
            <a:ext cx="9144000" cy="646331"/>
          </a:xfrm>
          <a:prstGeom prst="rect">
            <a:avLst/>
          </a:prstGeom>
          <a:noFill/>
        </p:spPr>
        <p:txBody>
          <a:bodyPr>
            <a:spAutoFit/>
          </a:bodyPr>
          <a:lstStyle/>
          <a:p>
            <a:pPr algn="ctr">
              <a:defRPr/>
            </a:pP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rPr>
              <a:t>申請延長</a:t>
            </a:r>
            <a:endParaRPr lang="en-US" altLang="zh-TW" sz="36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itchFamily="34" charset="-120"/>
              <a:ea typeface="微軟正黑體" pitchFamily="34" charset="-120"/>
            </a:endParaRPr>
          </a:p>
        </p:txBody>
      </p:sp>
      <p:pic>
        <p:nvPicPr>
          <p:cNvPr id="78851" name="圖片 1">
            <a:extLst>
              <a:ext uri="{FF2B5EF4-FFF2-40B4-BE49-F238E27FC236}">
                <a16:creationId xmlns:a16="http://schemas.microsoft.com/office/drawing/2014/main" xmlns="" id="{48C037A2-183E-42C2-9AA2-1B0E3F73DB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722" y="3055938"/>
            <a:ext cx="10492278"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文字方塊 4">
            <a:extLst>
              <a:ext uri="{FF2B5EF4-FFF2-40B4-BE49-F238E27FC236}">
                <a16:creationId xmlns:a16="http://schemas.microsoft.com/office/drawing/2014/main" xmlns="" id="{4051FF3C-5C47-41C6-81E2-1C5D4CD3F1E1}"/>
              </a:ext>
            </a:extLst>
          </p:cNvPr>
          <p:cNvSpPr txBox="1">
            <a:spLocks noChangeArrowheads="1"/>
          </p:cNvSpPr>
          <p:nvPr/>
        </p:nvSpPr>
        <p:spPr bwMode="auto">
          <a:xfrm>
            <a:off x="6427108" y="3867002"/>
            <a:ext cx="5167992" cy="255454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zh-TW" altLang="en-US" sz="2000" b="1" dirty="0">
                <a:solidFill>
                  <a:srgbClr val="000000"/>
                </a:solidFill>
                <a:latin typeface="微軟正黑體" panose="020B0604030504040204" pitchFamily="34" charset="-120"/>
                <a:ea typeface="微軟正黑體" panose="020B0604030504040204" pitchFamily="34" charset="-120"/>
              </a:rPr>
              <a:t>當填報受理後，系統會出現以下問答。</a:t>
            </a:r>
            <a:endParaRPr kumimoji="1" lang="en-US" altLang="zh-TW" sz="2000" b="1" dirty="0">
              <a:solidFill>
                <a:srgbClr val="000000"/>
              </a:solidFill>
              <a:latin typeface="微軟正黑體" panose="020B0604030504040204" pitchFamily="34" charset="-120"/>
              <a:ea typeface="微軟正黑體" panose="020B0604030504040204" pitchFamily="34" charset="-120"/>
            </a:endParaRPr>
          </a:p>
          <a:p>
            <a:pPr marL="355600" indent="-355600" eaLnBrk="1" fontAlgn="base" hangingPunct="1">
              <a:spcBef>
                <a:spcPct val="0"/>
              </a:spcBef>
              <a:spcAft>
                <a:spcPct val="0"/>
              </a:spcAft>
              <a:buNone/>
              <a:defRPr/>
            </a:pPr>
            <a:r>
              <a:rPr kumimoji="1" lang="en-US" altLang="zh-TW" sz="2000" b="1" dirty="0">
                <a:solidFill>
                  <a:srgbClr val="3D2EFA"/>
                </a:solidFill>
                <a:latin typeface="微軟正黑體" panose="020B0604030504040204" pitchFamily="34" charset="-120"/>
                <a:ea typeface="微軟正黑體" panose="020B0604030504040204" pitchFamily="34" charset="-120"/>
              </a:rPr>
              <a:t>1</a:t>
            </a:r>
            <a:r>
              <a:rPr kumimoji="1" lang="zh-TW" altLang="en-US" sz="2000" b="1" dirty="0">
                <a:solidFill>
                  <a:srgbClr val="3D2EFA"/>
                </a:solidFill>
                <a:latin typeface="微軟正黑體" panose="020B0604030504040204" pitchFamily="34" charset="-120"/>
                <a:ea typeface="微軟正黑體" panose="020B0604030504040204" pitchFamily="34" charset="-120"/>
              </a:rPr>
              <a:t>、本案是否有延長調查，請依實際情形填報</a:t>
            </a:r>
            <a:endParaRPr kumimoji="1" lang="en-US" altLang="zh-TW" sz="2000" b="1" dirty="0">
              <a:solidFill>
                <a:srgbClr val="3D2EFA"/>
              </a:solidFill>
              <a:latin typeface="微軟正黑體" panose="020B0604030504040204" pitchFamily="34" charset="-120"/>
              <a:ea typeface="微軟正黑體" panose="020B0604030504040204" pitchFamily="34" charset="-120"/>
            </a:endParaRPr>
          </a:p>
          <a:p>
            <a:pPr marL="531813" algn="just" eaLnBrk="1" fontAlgn="base" hangingPunct="1">
              <a:spcBef>
                <a:spcPct val="0"/>
              </a:spcBef>
              <a:spcAft>
                <a:spcPct val="0"/>
              </a:spcAft>
              <a:buNone/>
              <a:defRPr/>
            </a:pPr>
            <a:r>
              <a:rPr kumimoji="1" lang="zh-TW" altLang="en-US" sz="2000" b="1" dirty="0">
                <a:solidFill>
                  <a:srgbClr val="FF0000"/>
                </a:solidFill>
                <a:latin typeface="微軟正黑體" panose="020B0604030504040204" pitchFamily="34" charset="-120"/>
                <a:ea typeface="微軟正黑體" panose="020B0604030504040204" pitchFamily="34" charset="-120"/>
              </a:rPr>
              <a:t>性平法第</a:t>
            </a:r>
            <a:r>
              <a:rPr kumimoji="1" lang="en-US" altLang="zh-TW" sz="2000" b="1" dirty="0">
                <a:solidFill>
                  <a:srgbClr val="FF0000"/>
                </a:solidFill>
                <a:latin typeface="微軟正黑體" panose="020B0604030504040204" pitchFamily="34" charset="-120"/>
                <a:ea typeface="微軟正黑體" panose="020B0604030504040204" pitchFamily="34" charset="-120"/>
              </a:rPr>
              <a:t>31</a:t>
            </a:r>
            <a:r>
              <a:rPr kumimoji="1" lang="zh-TW" altLang="en-US" sz="2000" b="1" dirty="0">
                <a:solidFill>
                  <a:srgbClr val="FF0000"/>
                </a:solidFill>
                <a:latin typeface="微軟正黑體" panose="020B0604030504040204" pitchFamily="34" charset="-120"/>
                <a:ea typeface="微軟正黑體" panose="020B0604030504040204" pitchFamily="34" charset="-120"/>
              </a:rPr>
              <a:t>條 學校或主管機關性別平等教育委員會應於受理申請或檢舉後二個月內完成調查。必要時，得延長之，延長以二次為限，每次不得逾一個月，並應通知申請人、檢舉人及行為人。</a:t>
            </a:r>
          </a:p>
          <a:p>
            <a:pPr eaLnBrk="1" fontAlgn="base" hangingPunct="1">
              <a:spcBef>
                <a:spcPct val="0"/>
              </a:spcBef>
              <a:spcAft>
                <a:spcPct val="0"/>
              </a:spcAft>
              <a:buNone/>
              <a:defRPr/>
            </a:pPr>
            <a:r>
              <a:rPr kumimoji="1" lang="zh-TW" altLang="en-US" sz="2000" b="1" dirty="0">
                <a:solidFill>
                  <a:srgbClr val="FF0000"/>
                </a:solidFill>
                <a:latin typeface="微軟正黑體" panose="020B0604030504040204" pitchFamily="34" charset="-120"/>
                <a:ea typeface="微軟正黑體" panose="020B0604030504040204" pitchFamily="34" charset="-120"/>
              </a:rPr>
              <a:t> </a:t>
            </a:r>
            <a:endParaRPr kumimoji="1" lang="en-US" altLang="zh-TW" sz="2000" b="1" dirty="0">
              <a:solidFill>
                <a:srgbClr val="FF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7D2421E9-0FB0-4EE2-9E43-B07826B3D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a:extLst>
              <a:ext uri="{FF2B5EF4-FFF2-40B4-BE49-F238E27FC236}">
                <a16:creationId xmlns:a16="http://schemas.microsoft.com/office/drawing/2014/main" xmlns="" id="{A2500083-213B-40B0-A6A6-C4F9A32FE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22" y="0"/>
            <a:ext cx="11792556" cy="6743700"/>
          </a:xfrm>
          <a:prstGeom prst="rect">
            <a:avLst/>
          </a:prstGeom>
        </p:spPr>
      </p:pic>
    </p:spTree>
    <p:extLst>
      <p:ext uri="{BB962C8B-B14F-4D97-AF65-F5344CB8AC3E}">
        <p14:creationId xmlns:p14="http://schemas.microsoft.com/office/powerpoint/2010/main" val="864890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EC51FACF-D5AA-45D8-8C21-D9C7048309D6}"/>
              </a:ext>
            </a:extLst>
          </p:cNvPr>
          <p:cNvSpPr txBox="1"/>
          <p:nvPr/>
        </p:nvSpPr>
        <p:spPr>
          <a:xfrm>
            <a:off x="1500188" y="126594"/>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申請案撤案</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檢舉案未能調查</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80899" name="圖片 6">
            <a:extLst>
              <a:ext uri="{FF2B5EF4-FFF2-40B4-BE49-F238E27FC236}">
                <a16:creationId xmlns:a16="http://schemas.microsoft.com/office/drawing/2014/main" xmlns="" id="{8D13B4F9-0AB9-4B4A-B843-E0A453899E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71" y="3362547"/>
            <a:ext cx="10536329" cy="318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圖片 1">
            <a:extLst>
              <a:ext uri="{FF2B5EF4-FFF2-40B4-BE49-F238E27FC236}">
                <a16:creationId xmlns:a16="http://schemas.microsoft.com/office/drawing/2014/main" xmlns="" id="{2875BDC3-B38F-4D72-8DAD-2ED7CD1D7B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24" y="996043"/>
            <a:ext cx="10560164" cy="28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1A2A9CD7-5B93-4BCD-BE1D-1467D3E3C8DD}"/>
              </a:ext>
            </a:extLst>
          </p:cNvPr>
          <p:cNvSpPr/>
          <p:nvPr/>
        </p:nvSpPr>
        <p:spPr>
          <a:xfrm>
            <a:off x="401140" y="1258785"/>
            <a:ext cx="2293344" cy="646331"/>
          </a:xfrm>
          <a:prstGeom prst="rect">
            <a:avLst/>
          </a:prstGeom>
          <a:noFill/>
        </p:spPr>
        <p:txBody>
          <a:bodyPr wrap="square">
            <a:spAutoFit/>
          </a:bodyPr>
          <a:lstStyle/>
          <a:p>
            <a:pPr algn="ctr" fontAlgn="base">
              <a:spcBef>
                <a:spcPct val="0"/>
              </a:spcBef>
              <a:spcAft>
                <a:spcPct val="0"/>
              </a:spcAft>
              <a:defRPr/>
            </a:pPr>
            <a:r>
              <a:rPr kumimoji="1" lang="zh-TW" altLang="en-US" b="1" dirty="0">
                <a:ln w="18000">
                  <a:noFill/>
                  <a:prstDash val="solid"/>
                  <a:miter lim="800000"/>
                </a:ln>
                <a:solidFill>
                  <a:srgbClr val="FF0000"/>
                </a:solidFill>
                <a:latin typeface="微軟正黑體" panose="020B0604030504040204" pitchFamily="34" charset="-120"/>
                <a:ea typeface="微軟正黑體" panose="020B0604030504040204" pitchFamily="34" charset="-120"/>
              </a:rPr>
              <a:t>申請案撤案</a:t>
            </a:r>
            <a:r>
              <a:rPr kumimoji="1" lang="en-US" altLang="zh-TW" b="1" dirty="0">
                <a:ln w="18000">
                  <a:noFill/>
                  <a:prstDash val="solid"/>
                  <a:miter lim="800000"/>
                </a:ln>
                <a:solidFill>
                  <a:srgbClr val="FF0000"/>
                </a:solidFill>
                <a:latin typeface="微軟正黑體" panose="020B0604030504040204" pitchFamily="34" charset="-120"/>
                <a:ea typeface="微軟正黑體" panose="020B0604030504040204" pitchFamily="34" charset="-120"/>
              </a:rPr>
              <a:t>/</a:t>
            </a:r>
            <a:r>
              <a:rPr kumimoji="1" lang="zh-TW" altLang="en-US" b="1" dirty="0">
                <a:ln w="18000">
                  <a:noFill/>
                  <a:prstDash val="solid"/>
                  <a:miter lim="800000"/>
                </a:ln>
                <a:solidFill>
                  <a:srgbClr val="FF0000"/>
                </a:solidFill>
                <a:latin typeface="微軟正黑體" panose="020B0604030504040204" pitchFamily="34" charset="-120"/>
                <a:ea typeface="微軟正黑體" panose="020B0604030504040204" pitchFamily="34" charset="-120"/>
              </a:rPr>
              <a:t>檢舉案未能調查</a:t>
            </a:r>
          </a:p>
        </p:txBody>
      </p:sp>
      <p:sp>
        <p:nvSpPr>
          <p:cNvPr id="40966" name="文字方塊 5">
            <a:extLst>
              <a:ext uri="{FF2B5EF4-FFF2-40B4-BE49-F238E27FC236}">
                <a16:creationId xmlns:a16="http://schemas.microsoft.com/office/drawing/2014/main" xmlns="" id="{A11664F2-CD4E-4607-AA5B-C3373CB45201}"/>
              </a:ext>
            </a:extLst>
          </p:cNvPr>
          <p:cNvSpPr txBox="1">
            <a:spLocks noChangeArrowheads="1"/>
          </p:cNvSpPr>
          <p:nvPr/>
        </p:nvSpPr>
        <p:spPr bwMode="auto">
          <a:xfrm>
            <a:off x="7011081" y="3907068"/>
            <a:ext cx="4125912" cy="2032000"/>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zh-TW" altLang="en-US" sz="1800" b="1" dirty="0">
                <a:solidFill>
                  <a:srgbClr val="000000"/>
                </a:solidFill>
                <a:latin typeface="微軟正黑體" panose="020B0604030504040204" pitchFamily="34" charset="-120"/>
                <a:ea typeface="微軟正黑體" panose="020B0604030504040204" pitchFamily="34" charset="-120"/>
              </a:rPr>
              <a:t>當填報受理後，系統會出現以下問答。</a:t>
            </a:r>
            <a:endParaRPr kumimoji="1" lang="en-US" altLang="zh-TW" sz="1800" b="1" dirty="0">
              <a:solidFill>
                <a:srgbClr val="000000"/>
              </a:solidFill>
              <a:latin typeface="微軟正黑體" panose="020B0604030504040204" pitchFamily="34" charset="-120"/>
              <a:ea typeface="微軟正黑體" panose="020B0604030504040204" pitchFamily="34" charset="-120"/>
            </a:endParaRPr>
          </a:p>
          <a:p>
            <a:pPr marL="355600" indent="-355600" eaLnBrk="1" fontAlgn="base" hangingPunct="1">
              <a:spcBef>
                <a:spcPct val="0"/>
              </a:spcBef>
              <a:spcAft>
                <a:spcPct val="0"/>
              </a:spcAft>
              <a:buNone/>
              <a:defRPr/>
            </a:pPr>
            <a:r>
              <a:rPr kumimoji="1" lang="en-US" altLang="zh-TW" sz="1800" b="1" dirty="0">
                <a:solidFill>
                  <a:srgbClr val="3D2EFA"/>
                </a:solidFill>
                <a:latin typeface="微軟正黑體" panose="020B0604030504040204" pitchFamily="34" charset="-120"/>
                <a:ea typeface="微軟正黑體" panose="020B0604030504040204" pitchFamily="34" charset="-120"/>
              </a:rPr>
              <a:t>2</a:t>
            </a:r>
            <a:r>
              <a:rPr kumimoji="1" lang="zh-TW" altLang="en-US" sz="1800" b="1" dirty="0">
                <a:solidFill>
                  <a:srgbClr val="3D2EFA"/>
                </a:solidFill>
                <a:latin typeface="微軟正黑體" panose="020B0604030504040204" pitchFamily="34" charset="-120"/>
                <a:ea typeface="微軟正黑體" panose="020B0604030504040204" pitchFamily="34" charset="-120"/>
              </a:rPr>
              <a:t>、本案是否有提出</a:t>
            </a:r>
            <a:r>
              <a:rPr kumimoji="1" lang="zh-TW" altLang="en-US" sz="1800" b="1" u="sng" dirty="0">
                <a:solidFill>
                  <a:srgbClr val="3D2EFA"/>
                </a:solidFill>
                <a:latin typeface="微軟正黑體" panose="020B0604030504040204" pitchFamily="34" charset="-120"/>
                <a:ea typeface="微軟正黑體" panose="020B0604030504040204" pitchFamily="34" charset="-120"/>
              </a:rPr>
              <a:t>申請撤案</a:t>
            </a:r>
            <a:r>
              <a:rPr kumimoji="1" lang="zh-TW" altLang="en-US" sz="1800" b="1" dirty="0">
                <a:solidFill>
                  <a:srgbClr val="3D2EFA"/>
                </a:solidFill>
                <a:latin typeface="微軟正黑體" panose="020B0604030504040204" pitchFamily="34" charset="-120"/>
                <a:ea typeface="微軟正黑體" panose="020B0604030504040204" pitchFamily="34" charset="-120"/>
              </a:rPr>
              <a:t>或</a:t>
            </a:r>
            <a:r>
              <a:rPr kumimoji="1" lang="zh-TW" altLang="en-US" sz="1800" b="1" u="sng" dirty="0">
                <a:solidFill>
                  <a:srgbClr val="3D2EFA"/>
                </a:solidFill>
                <a:latin typeface="微軟正黑體" panose="020B0604030504040204" pitchFamily="34" charset="-120"/>
                <a:ea typeface="微軟正黑體" panose="020B0604030504040204" pitchFamily="34" charset="-120"/>
              </a:rPr>
              <a:t>檢舉案因查無被害人或被害人不願配合調查等原因 </a:t>
            </a:r>
            <a:r>
              <a:rPr kumimoji="1" lang="en-US" altLang="zh-TW" sz="1800" b="1" dirty="0">
                <a:solidFill>
                  <a:srgbClr val="3D2EFA"/>
                </a:solidFill>
                <a:latin typeface="微軟正黑體" panose="020B0604030504040204" pitchFamily="34" charset="-120"/>
                <a:ea typeface="微軟正黑體" panose="020B0604030504040204" pitchFamily="34" charset="-120"/>
              </a:rPr>
              <a:t>…</a:t>
            </a:r>
            <a:r>
              <a:rPr kumimoji="1" lang="zh-TW" altLang="en-US" sz="1800" b="1" dirty="0">
                <a:solidFill>
                  <a:srgbClr val="3D2EFA"/>
                </a:solidFill>
                <a:latin typeface="微軟正黑體" panose="020B0604030504040204" pitchFamily="34" charset="-120"/>
                <a:ea typeface="微軟正黑體" panose="020B0604030504040204" pitchFamily="34" charset="-120"/>
              </a:rPr>
              <a:t>。</a:t>
            </a:r>
            <a:endParaRPr kumimoji="1" lang="en-US" altLang="zh-TW" sz="1800" b="1" dirty="0">
              <a:solidFill>
                <a:srgbClr val="3D2EFA"/>
              </a:solidFill>
              <a:latin typeface="微軟正黑體" panose="020B0604030504040204" pitchFamily="34" charset="-120"/>
              <a:ea typeface="微軟正黑體" panose="020B0604030504040204" pitchFamily="34" charset="-120"/>
            </a:endParaRPr>
          </a:p>
          <a:p>
            <a:pPr marL="355600" eaLnBrk="1" fontAlgn="base" hangingPunct="1">
              <a:spcBef>
                <a:spcPct val="0"/>
              </a:spcBef>
              <a:spcAft>
                <a:spcPct val="0"/>
              </a:spcAft>
              <a:buNone/>
              <a:defRPr/>
            </a:pPr>
            <a:r>
              <a:rPr kumimoji="1" lang="zh-TW" altLang="en-US" sz="1800" b="1" dirty="0">
                <a:solidFill>
                  <a:srgbClr val="FF0000"/>
                </a:solidFill>
                <a:latin typeface="微軟正黑體" panose="020B0604030504040204" pitchFamily="34" charset="-120"/>
                <a:ea typeface="微軟正黑體" panose="020B0604030504040204" pitchFamily="34" charset="-120"/>
              </a:rPr>
              <a:t>請依學校性平會之決議及上傳會議紀錄完成填報。→可參見</a:t>
            </a:r>
            <a:r>
              <a:rPr kumimoji="1" lang="en-US" altLang="zh-TW" sz="1800" b="1" dirty="0">
                <a:solidFill>
                  <a:srgbClr val="FF0000"/>
                </a:solidFill>
                <a:latin typeface="微軟正黑體" panose="020B0604030504040204" pitchFamily="34" charset="-120"/>
                <a:ea typeface="微軟正黑體" panose="020B0604030504040204" pitchFamily="34" charset="-120"/>
              </a:rPr>
              <a:t>103</a:t>
            </a:r>
            <a:r>
              <a:rPr kumimoji="1" lang="zh-TW" altLang="zh-TW" sz="1800" b="1" dirty="0">
                <a:solidFill>
                  <a:srgbClr val="FF0000"/>
                </a:solidFill>
                <a:latin typeface="微軟正黑體" panose="020B0604030504040204" pitchFamily="34" charset="-120"/>
                <a:ea typeface="微軟正黑體" panose="020B0604030504040204" pitchFamily="34" charset="-120"/>
              </a:rPr>
              <a:t>年</a:t>
            </a:r>
            <a:r>
              <a:rPr kumimoji="1" lang="en-US" altLang="zh-TW" sz="1800" b="1" dirty="0">
                <a:solidFill>
                  <a:srgbClr val="FF0000"/>
                </a:solidFill>
                <a:latin typeface="微軟正黑體" panose="020B0604030504040204" pitchFamily="34" charset="-120"/>
                <a:ea typeface="微軟正黑體" panose="020B0604030504040204" pitchFamily="34" charset="-120"/>
              </a:rPr>
              <a:t>6</a:t>
            </a:r>
            <a:r>
              <a:rPr kumimoji="1" lang="zh-TW" altLang="zh-TW" sz="1800" b="1" dirty="0">
                <a:solidFill>
                  <a:srgbClr val="FF0000"/>
                </a:solidFill>
                <a:latin typeface="微軟正黑體" panose="020B0604030504040204" pitchFamily="34" charset="-120"/>
                <a:ea typeface="微軟正黑體" panose="020B0604030504040204" pitchFamily="34" charset="-120"/>
              </a:rPr>
              <a:t>月</a:t>
            </a:r>
            <a:r>
              <a:rPr kumimoji="1" lang="en-US" altLang="zh-TW" sz="1800" b="1" dirty="0">
                <a:solidFill>
                  <a:srgbClr val="FF0000"/>
                </a:solidFill>
                <a:latin typeface="微軟正黑體" panose="020B0604030504040204" pitchFamily="34" charset="-120"/>
                <a:ea typeface="微軟正黑體" panose="020B0604030504040204" pitchFamily="34" charset="-120"/>
              </a:rPr>
              <a:t>3</a:t>
            </a:r>
            <a:r>
              <a:rPr kumimoji="1" lang="zh-TW" altLang="zh-TW" sz="1800" b="1" dirty="0">
                <a:solidFill>
                  <a:srgbClr val="FF0000"/>
                </a:solidFill>
                <a:latin typeface="微軟正黑體" panose="020B0604030504040204" pitchFamily="34" charset="-120"/>
                <a:ea typeface="微軟正黑體" panose="020B0604030504040204" pitchFamily="34" charset="-120"/>
              </a:rPr>
              <a:t>日臺教學</a:t>
            </a:r>
            <a:r>
              <a:rPr kumimoji="1" lang="en-US" altLang="zh-TW" sz="1800" b="1" dirty="0">
                <a:solidFill>
                  <a:srgbClr val="FF0000"/>
                </a:solidFill>
                <a:latin typeface="微軟正黑體" panose="020B0604030504040204" pitchFamily="34" charset="-120"/>
                <a:ea typeface="微軟正黑體" panose="020B0604030504040204" pitchFamily="34" charset="-120"/>
              </a:rPr>
              <a:t>(</a:t>
            </a:r>
            <a:r>
              <a:rPr kumimoji="1" lang="zh-TW" altLang="zh-TW" sz="1800" b="1" dirty="0">
                <a:solidFill>
                  <a:srgbClr val="FF0000"/>
                </a:solidFill>
                <a:latin typeface="微軟正黑體" panose="020B0604030504040204" pitchFamily="34" charset="-120"/>
                <a:ea typeface="微軟正黑體" panose="020B0604030504040204" pitchFamily="34" charset="-120"/>
              </a:rPr>
              <a:t>三</a:t>
            </a:r>
            <a:r>
              <a:rPr kumimoji="1" lang="en-US" altLang="zh-TW" sz="1800" b="1" dirty="0">
                <a:solidFill>
                  <a:srgbClr val="FF0000"/>
                </a:solidFill>
                <a:latin typeface="微軟正黑體" panose="020B0604030504040204" pitchFamily="34" charset="-120"/>
                <a:ea typeface="微軟正黑體" panose="020B0604030504040204" pitchFamily="34" charset="-120"/>
              </a:rPr>
              <a:t>)</a:t>
            </a:r>
            <a:r>
              <a:rPr kumimoji="1" lang="zh-TW" altLang="zh-TW" sz="1800" b="1" dirty="0">
                <a:solidFill>
                  <a:srgbClr val="FF0000"/>
                </a:solidFill>
                <a:latin typeface="微軟正黑體" panose="020B0604030504040204" pitchFamily="34" charset="-120"/>
                <a:ea typeface="微軟正黑體" panose="020B0604030504040204" pitchFamily="34" charset="-120"/>
              </a:rPr>
              <a:t>字第</a:t>
            </a:r>
            <a:r>
              <a:rPr kumimoji="1" lang="en-US" altLang="zh-TW" sz="1800" b="1" dirty="0">
                <a:solidFill>
                  <a:srgbClr val="FF0000"/>
                </a:solidFill>
                <a:latin typeface="微軟正黑體" panose="020B0604030504040204" pitchFamily="34" charset="-120"/>
                <a:ea typeface="微軟正黑體" panose="020B0604030504040204" pitchFamily="34" charset="-120"/>
              </a:rPr>
              <a:t>1030070852</a:t>
            </a:r>
            <a:r>
              <a:rPr kumimoji="1" lang="zh-TW" altLang="zh-TW" sz="1800" b="1" dirty="0">
                <a:solidFill>
                  <a:srgbClr val="FF0000"/>
                </a:solidFill>
                <a:latin typeface="微軟正黑體" panose="020B0604030504040204" pitchFamily="34" charset="-120"/>
                <a:ea typeface="微軟正黑體" panose="020B0604030504040204" pitchFamily="34" charset="-120"/>
              </a:rPr>
              <a:t>號</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6">
            <a:extLst>
              <a:ext uri="{FF2B5EF4-FFF2-40B4-BE49-F238E27FC236}">
                <a16:creationId xmlns:a16="http://schemas.microsoft.com/office/drawing/2014/main" xmlns="" id="{1898C895-49FB-4126-8321-8A51B0641FEF}"/>
              </a:ext>
            </a:extLst>
          </p:cNvPr>
          <p:cNvSpPr txBox="1">
            <a:spLocks noChangeArrowheads="1"/>
          </p:cNvSpPr>
          <p:nvPr/>
        </p:nvSpPr>
        <p:spPr bwMode="auto">
          <a:xfrm>
            <a:off x="1139825" y="334057"/>
            <a:ext cx="8816975" cy="649408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、受理日期</a:t>
            </a:r>
            <a:r>
              <a:rPr kumimoji="1" lang="en-US" altLang="zh-TW" b="1" dirty="0">
                <a:solidFill>
                  <a:srgbClr val="000000"/>
                </a:solidFill>
                <a:latin typeface="微軟正黑體" panose="020B0604030504040204" pitchFamily="34" charset="-120"/>
                <a:ea typeface="微軟正黑體" panose="020B0604030504040204" pitchFamily="34" charset="-120"/>
              </a:rPr>
              <a:t>?  </a:t>
            </a:r>
          </a:p>
          <a:p>
            <a:pPr eaLnBrk="1" fontAlgn="base" hangingPunct="1">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：請依實際情形填答</a:t>
            </a:r>
          </a:p>
          <a:p>
            <a:pPr marL="450850" indent="-450850" algn="just" eaLnBrk="1" fontAlgn="base" hangingPunct="1">
              <a:spcBef>
                <a:spcPct val="0"/>
              </a:spcBef>
              <a:spcAft>
                <a:spcPct val="0"/>
              </a:spcAft>
              <a:buNone/>
              <a:defRPr/>
            </a:pPr>
            <a:r>
              <a:rPr kumimoji="1" lang="en-US" altLang="zh-TW" b="1" dirty="0">
                <a:solidFill>
                  <a:srgbClr val="FF0000"/>
                </a:solidFill>
                <a:latin typeface="微軟正黑體" panose="020B0604030504040204" pitchFamily="34" charset="-120"/>
                <a:ea typeface="微軟正黑體" panose="020B0604030504040204" pitchFamily="34" charset="-120"/>
              </a:rPr>
              <a:t>!!</a:t>
            </a:r>
            <a:r>
              <a:rPr kumimoji="1" lang="zh-TW" altLang="en-US" b="1" dirty="0">
                <a:solidFill>
                  <a:srgbClr val="FF0000"/>
                </a:solidFill>
                <a:latin typeface="微軟正黑體" panose="020B0604030504040204" pitchFamily="34" charset="-120"/>
                <a:ea typeface="微軟正黑體" panose="020B0604030504040204" pitchFamily="34" charset="-120"/>
              </a:rPr>
              <a:t>提醒您：應完成調查日期為受理日期</a:t>
            </a:r>
            <a:r>
              <a:rPr kumimoji="1" lang="en-US" altLang="zh-TW" b="1" dirty="0">
                <a:solidFill>
                  <a:srgbClr val="FF0000"/>
                </a:solidFill>
                <a:latin typeface="微軟正黑體" panose="020B0604030504040204" pitchFamily="34" charset="-120"/>
                <a:ea typeface="微軟正黑體" panose="020B0604030504040204" pitchFamily="34" charset="-120"/>
              </a:rPr>
              <a:t>+2</a:t>
            </a:r>
            <a:r>
              <a:rPr kumimoji="1" lang="zh-TW" altLang="en-US" b="1" dirty="0">
                <a:solidFill>
                  <a:srgbClr val="FF0000"/>
                </a:solidFill>
                <a:latin typeface="微軟正黑體" panose="020B0604030504040204" pitchFamily="34" charset="-120"/>
                <a:ea typeface="微軟正黑體" panose="020B0604030504040204" pitchFamily="34" charset="-120"/>
              </a:rPr>
              <a:t>個月，必要時，得延長之，延長以二次為限</a:t>
            </a:r>
            <a:r>
              <a:rPr kumimoji="1" lang="en-US" altLang="zh-TW" b="1" dirty="0">
                <a:solidFill>
                  <a:srgbClr val="FF0000"/>
                </a:solidFill>
                <a:latin typeface="微軟正黑體" panose="020B0604030504040204" pitchFamily="34" charset="-120"/>
                <a:ea typeface="微軟正黑體" panose="020B0604030504040204" pitchFamily="34" charset="-120"/>
              </a:rPr>
              <a:t>,</a:t>
            </a:r>
            <a:r>
              <a:rPr kumimoji="1" lang="zh-TW" altLang="en-US" b="1" dirty="0">
                <a:solidFill>
                  <a:srgbClr val="FF0000"/>
                </a:solidFill>
                <a:latin typeface="微軟正黑體" panose="020B0604030504040204" pitchFamily="34" charset="-120"/>
                <a:ea typeface="微軟正黑體" panose="020B0604030504040204" pitchFamily="34" charset="-120"/>
              </a:rPr>
              <a:t>每次不得逾一個月，並</a:t>
            </a:r>
            <a:r>
              <a:rPr kumimoji="1" lang="zh-TW" altLang="en-US" sz="3600" b="1" u="sng" dirty="0">
                <a:solidFill>
                  <a:srgbClr val="FF0000"/>
                </a:solidFill>
                <a:latin typeface="微軟正黑體" panose="020B0604030504040204" pitchFamily="34" charset="-120"/>
                <a:ea typeface="微軟正黑體" panose="020B0604030504040204" pitchFamily="34" charset="-120"/>
              </a:rPr>
              <a:t>應通知申請人、檢舉人及行為人</a:t>
            </a:r>
            <a:r>
              <a:rPr kumimoji="1" lang="zh-TW" altLang="en-US" b="1" dirty="0">
                <a:solidFill>
                  <a:srgbClr val="FF0000"/>
                </a:solidFill>
                <a:latin typeface="微軟正黑體" panose="020B0604030504040204" pitchFamily="34" charset="-120"/>
                <a:ea typeface="微軟正黑體" panose="020B0604030504040204" pitchFamily="34" charset="-120"/>
              </a:rPr>
              <a:t>。</a:t>
            </a:r>
            <a:endParaRPr kumimoji="1"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、本案之調查方式：  </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：組調查小組方式或性平會調查</a:t>
            </a:r>
            <a:endParaRPr kumimoji="1" lang="zh-TW" altLang="zh-TW"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zh-TW" altLang="en-US" sz="2400" b="1" dirty="0">
              <a:solidFill>
                <a:srgbClr val="000000"/>
              </a:solidFill>
              <a:latin typeface="微軟正黑體" panose="020B0604030504040204" pitchFamily="34" charset="-120"/>
              <a:ea typeface="微軟正黑體" panose="020B0604030504040204" pitchFamily="34" charset="-120"/>
            </a:endParaRPr>
          </a:p>
        </p:txBody>
      </p:sp>
      <p:pic>
        <p:nvPicPr>
          <p:cNvPr id="82947" name="圖片 1">
            <a:extLst>
              <a:ext uri="{FF2B5EF4-FFF2-40B4-BE49-F238E27FC236}">
                <a16:creationId xmlns:a16="http://schemas.microsoft.com/office/drawing/2014/main" xmlns="" id="{400064F2-5397-4132-82AD-833DE12E1D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3429000"/>
            <a:ext cx="3940175"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559DCD6E-A8DE-4F90-B6D4-FE1AF03B8339}"/>
              </a:ext>
            </a:extLst>
          </p:cNvPr>
          <p:cNvSpPr txBox="1"/>
          <p:nvPr/>
        </p:nvSpPr>
        <p:spPr>
          <a:xfrm>
            <a:off x="1524000" y="423321"/>
            <a:ext cx="9144000" cy="707886"/>
          </a:xfrm>
          <a:prstGeom prst="rect">
            <a:avLst/>
          </a:prstGeom>
          <a:noFill/>
        </p:spPr>
        <p:txBody>
          <a:bodyPr>
            <a:spAutoFit/>
          </a:bodyPr>
          <a:lstStyle/>
          <a:p>
            <a:pPr algn="ctr">
              <a:defRPr/>
            </a:pPr>
            <a:r>
              <a:rPr lang="zh-TW" altLang="en-US" sz="40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調查小組</a:t>
            </a:r>
            <a:endParaRPr lang="en-US" altLang="zh-TW" sz="40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sp>
        <p:nvSpPr>
          <p:cNvPr id="84995" name="內容版面配置區 7">
            <a:extLst>
              <a:ext uri="{FF2B5EF4-FFF2-40B4-BE49-F238E27FC236}">
                <a16:creationId xmlns:a16="http://schemas.microsoft.com/office/drawing/2014/main" xmlns="" id="{7D346317-5F18-4C82-8729-4A9FDA8C8A1C}"/>
              </a:ext>
            </a:extLst>
          </p:cNvPr>
          <p:cNvSpPr txBox="1">
            <a:spLocks/>
          </p:cNvSpPr>
          <p:nvPr/>
        </p:nvSpPr>
        <p:spPr bwMode="auto">
          <a:xfrm>
            <a:off x="1174751" y="1131207"/>
            <a:ext cx="10173606"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1813" indent="-531813">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20000"/>
              </a:lnSpc>
              <a:spcAft>
                <a:spcPct val="0"/>
              </a:spcAft>
              <a:buClrTx/>
              <a:buNone/>
            </a:pPr>
            <a: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Q</a:t>
            </a: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：調查小組之組成，應依符合之規定為何？</a:t>
            </a:r>
            <a:endPar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：性別平等教育法第 </a:t>
            </a: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30 </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條</a:t>
            </a: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略以</a:t>
            </a: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學校或主管機關之性別平等教育委員會處理前項事件時，得成立調查小組調查之。</a:t>
            </a:r>
          </a:p>
          <a:p>
            <a:pPr fontAlgn="base">
              <a:lnSpc>
                <a:spcPct val="120000"/>
              </a:lnSpc>
              <a:spcAft>
                <a:spcPct val="0"/>
              </a:spcAft>
              <a:buClrTx/>
              <a:buNone/>
            </a:pP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      前項小組成員應具性別平等意識，</a:t>
            </a:r>
            <a: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女性</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人數比例，應占成員總數二分之一以上</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，必要時，部分小組成員</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得外聘</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。處理校園性侵害、性騷擾或性霸凌事件所成立之調查小組，其成員中</a:t>
            </a:r>
            <a: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具性侵害、性騷擾或性霸凌事件調查專業素養之專家學者之人數比例於學校應占成員總數三分之一以上</a:t>
            </a:r>
            <a:r>
              <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rPr>
              <a:t>雙方當事人分屬不同學校時，並應有申請人學校代表。</a:t>
            </a:r>
            <a:endParaRPr lang="en-US" altLang="zh-TW" dirty="0">
              <a:solidFill>
                <a:srgbClr val="3D2EFA"/>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3C894894-BF3C-4AEC-B3F8-B703D331EB47}"/>
              </a:ext>
            </a:extLst>
          </p:cNvPr>
          <p:cNvSpPr txBox="1"/>
          <p:nvPr/>
        </p:nvSpPr>
        <p:spPr>
          <a:xfrm>
            <a:off x="1524000" y="696450"/>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調查小組</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sp>
        <p:nvSpPr>
          <p:cNvPr id="43011" name="內容版面配置區 7">
            <a:extLst>
              <a:ext uri="{FF2B5EF4-FFF2-40B4-BE49-F238E27FC236}">
                <a16:creationId xmlns:a16="http://schemas.microsoft.com/office/drawing/2014/main" xmlns="" id="{D4939CD4-AA0E-465D-AF58-AEDAA89A8EED}"/>
              </a:ext>
            </a:extLst>
          </p:cNvPr>
          <p:cNvSpPr txBox="1">
            <a:spLocks/>
          </p:cNvSpPr>
          <p:nvPr/>
        </p:nvSpPr>
        <p:spPr bwMode="auto">
          <a:xfrm>
            <a:off x="1061357" y="1555750"/>
            <a:ext cx="10629900" cy="4953000"/>
          </a:xfrm>
          <a:prstGeom prst="rect">
            <a:avLst/>
          </a:prstGeom>
          <a:noFill/>
          <a:ln>
            <a:noFill/>
          </a:ln>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lnSpc>
                <a:spcPct val="120000"/>
              </a:lnSpc>
              <a:spcAft>
                <a:spcPct val="0"/>
              </a:spcAft>
              <a:buNone/>
              <a:defRPr/>
            </a:pPr>
            <a:r>
              <a:rPr lang="en-US" altLang="zh-TW"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Q</a:t>
            </a: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：何為性侵害、性騷擾或性霸凌事件調查專業素養之專家學者？</a:t>
            </a:r>
            <a:endParaRPr lang="en-US" altLang="zh-TW" sz="2800" b="1" dirty="0">
              <a:solidFill>
                <a:srgbClr val="000000"/>
              </a:solidFill>
              <a:latin typeface="微軟正黑體" panose="020B0604030504040204" pitchFamily="34" charset="-120"/>
              <a:ea typeface="微軟正黑體" panose="020B0604030504040204" pitchFamily="34" charset="-120"/>
              <a:cs typeface="Times New Roman" pitchFamily="18" charset="0"/>
            </a:endParaRPr>
          </a:p>
          <a:p>
            <a:pPr marL="531813" indent="-531813" fontAlgn="base">
              <a:lnSpc>
                <a:spcPct val="120000"/>
              </a:lnSpc>
              <a:spcAft>
                <a:spcPct val="0"/>
              </a:spcAft>
              <a:buNone/>
              <a:defRPr/>
            </a:pPr>
            <a:r>
              <a:rPr lang="en-US" altLang="zh-TW"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A</a:t>
            </a: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依校園性侵害性騷擾或性霸凌防治準則第</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22</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條規定：</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endParaRPr>
          </a:p>
          <a:p>
            <a:pPr indent="12700" fontAlgn="base">
              <a:lnSpc>
                <a:spcPct val="120000"/>
              </a:lnSpc>
              <a:spcAft>
                <a:spcPct val="0"/>
              </a:spcAft>
              <a:buNone/>
              <a:defRPr/>
            </a:pP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性平法第三十條第三項所定具性侵害、性騷擾或性霸凌事件調查專業素養之專家學者，應符合下列資格之一：</a:t>
            </a:r>
          </a:p>
          <a:p>
            <a:pPr marL="627063" indent="-627063" algn="just" fontAlgn="base">
              <a:lnSpc>
                <a:spcPct val="120000"/>
              </a:lnSpc>
              <a:spcAft>
                <a:spcPct val="0"/>
              </a:spcAft>
              <a:buNone/>
              <a:defRPr/>
            </a:pP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一、持有中央或直轄市、縣（市）主管機關校園性侵害、性騷擾或性霸凌調查知能培訓</a:t>
            </a:r>
            <a:r>
              <a:rPr lang="en-US" altLang="zh-TW"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(1)</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結業證書</a:t>
            </a: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，且</a:t>
            </a:r>
            <a:r>
              <a:rPr lang="en-US" altLang="zh-TW" sz="2800" b="1" dirty="0">
                <a:solidFill>
                  <a:srgbClr val="3D2EFA"/>
                </a:solidFill>
                <a:latin typeface="微軟正黑體" panose="020B0604030504040204" pitchFamily="34" charset="-120"/>
                <a:ea typeface="微軟正黑體" panose="020B0604030504040204" pitchFamily="34" charset="-120"/>
                <a:cs typeface="Times New Roman" pitchFamily="18" charset="0"/>
              </a:rPr>
              <a:t>(2)</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經中央或直轄市、縣（市）主管機關所設性平會核可並納入調查專業人才庫者</a:t>
            </a:r>
            <a:r>
              <a:rPr lang="zh-TW" altLang="en-US" sz="2800" b="1" dirty="0">
                <a:solidFill>
                  <a:srgbClr val="000000"/>
                </a:solidFill>
                <a:latin typeface="微軟正黑體" panose="020B0604030504040204" pitchFamily="34" charset="-120"/>
                <a:ea typeface="微軟正黑體" panose="020B0604030504040204" pitchFamily="34" charset="-120"/>
                <a:cs typeface="Times New Roman" pitchFamily="18" charset="0"/>
              </a:rPr>
              <a:t>。</a:t>
            </a:r>
            <a:endParaRPr lang="en-US" altLang="zh-TW" sz="2800" b="1" dirty="0">
              <a:solidFill>
                <a:srgbClr val="000000"/>
              </a:solidFill>
              <a:latin typeface="微軟正黑體" panose="020B0604030504040204" pitchFamily="34" charset="-120"/>
              <a:ea typeface="微軟正黑體" panose="020B0604030504040204" pitchFamily="34" charset="-120"/>
              <a:cs typeface="Times New Roman" pitchFamily="18" charset="0"/>
            </a:endParaRPr>
          </a:p>
        </p:txBody>
      </p:sp>
      <p:sp>
        <p:nvSpPr>
          <p:cNvPr id="5" name="橢圓 4">
            <a:extLst>
              <a:ext uri="{FF2B5EF4-FFF2-40B4-BE49-F238E27FC236}">
                <a16:creationId xmlns:a16="http://schemas.microsoft.com/office/drawing/2014/main" xmlns="" id="{ACBF60BF-E43C-4ED5-853C-7B86D73E3149}"/>
              </a:ext>
            </a:extLst>
          </p:cNvPr>
          <p:cNvSpPr/>
          <p:nvPr/>
        </p:nvSpPr>
        <p:spPr>
          <a:xfrm>
            <a:off x="2565628" y="3805692"/>
            <a:ext cx="815975" cy="719137"/>
          </a:xfrm>
          <a:prstGeom prst="ellipse">
            <a:avLst/>
          </a:prstGeom>
          <a:solidFill>
            <a:schemeClr val="tx2">
              <a:lumMod val="60000"/>
              <a:lumOff val="40000"/>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0" name="AutoShape 9">
            <a:extLst>
              <a:ext uri="{FF2B5EF4-FFF2-40B4-BE49-F238E27FC236}">
                <a16:creationId xmlns:a16="http://schemas.microsoft.com/office/drawing/2014/main" xmlns="" id="{F9D9B057-1C97-4063-ABB6-A39E320D1792}"/>
              </a:ext>
            </a:extLst>
          </p:cNvPr>
          <p:cNvSpPr>
            <a:spLocks noChangeArrowheads="1"/>
          </p:cNvSpPr>
          <p:nvPr/>
        </p:nvSpPr>
        <p:spPr bwMode="auto">
          <a:xfrm>
            <a:off x="3792555" y="5523366"/>
            <a:ext cx="1138674" cy="997177"/>
          </a:xfrm>
          <a:prstGeom prst="wedgeRoundRectCallout">
            <a:avLst>
              <a:gd name="adj1" fmla="val -87197"/>
              <a:gd name="adj2" fmla="val -141632"/>
              <a:gd name="adj3" fmla="val 16667"/>
            </a:avLst>
          </a:prstGeom>
          <a:solidFill>
            <a:schemeClr val="bg1"/>
          </a:solidFill>
          <a:ln w="57150" algn="ctr">
            <a:solidFill>
              <a:srgbClr val="CC0066"/>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lgn="ctr">
              <a:defRPr/>
            </a:pPr>
            <a:r>
              <a:rPr lang="zh-TW" altLang="en-US" sz="4400" b="1" spc="50" dirty="0">
                <a:ln w="11430"/>
                <a:gradFill>
                  <a:gsLst>
                    <a:gs pos="25000">
                      <a:srgbClr val="1BAFC3">
                        <a:satMod val="155000"/>
                      </a:srgbClr>
                    </a:gs>
                    <a:gs pos="100000">
                      <a:srgbClr val="1BAFC3">
                        <a:shade val="45000"/>
                        <a:satMod val="165000"/>
                      </a:srgbClr>
                    </a:gs>
                  </a:gsLst>
                  <a:lin ang="5400000"/>
                </a:gradFill>
                <a:effectLst>
                  <a:outerShdw blurRad="76200" dist="50800" dir="5400000" algn="tl" rotWithShape="0">
                    <a:srgbClr val="000000">
                      <a:alpha val="65000"/>
                    </a:srgbClr>
                  </a:outerShdw>
                </a:effectLst>
                <a:latin typeface="標楷體" panose="03000509000000000000" pitchFamily="65" charset="-120"/>
                <a:ea typeface="標楷體" panose="03000509000000000000" pitchFamily="65" charset="-120"/>
              </a:rPr>
              <a:t>部</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xmlns="" id="{BA84D5D0-1C45-4E85-B1D4-F9BC8CFB21DF}"/>
              </a:ext>
            </a:extLst>
          </p:cNvPr>
          <p:cNvSpPr txBox="1"/>
          <p:nvPr/>
        </p:nvSpPr>
        <p:spPr>
          <a:xfrm>
            <a:off x="1524000" y="282248"/>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調查小組</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89091" name="Picture 2">
            <a:extLst>
              <a:ext uri="{FF2B5EF4-FFF2-40B4-BE49-F238E27FC236}">
                <a16:creationId xmlns:a16="http://schemas.microsoft.com/office/drawing/2014/main" xmlns="" id="{C3DF98E8-E2ED-4CF5-9D07-B3389FCF1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835" y="1171871"/>
            <a:ext cx="1927215" cy="66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圖片 1">
            <a:extLst>
              <a:ext uri="{FF2B5EF4-FFF2-40B4-BE49-F238E27FC236}">
                <a16:creationId xmlns:a16="http://schemas.microsoft.com/office/drawing/2014/main" xmlns="" id="{26A1DB07-2524-4008-9EA3-D11B88A011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8276" y="1079374"/>
            <a:ext cx="10643110" cy="150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圖片 2">
            <a:extLst>
              <a:ext uri="{FF2B5EF4-FFF2-40B4-BE49-F238E27FC236}">
                <a16:creationId xmlns:a16="http://schemas.microsoft.com/office/drawing/2014/main" xmlns="" id="{D5CBD448-E700-4DDC-9A5C-8B92B88A81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125" y="2416640"/>
            <a:ext cx="5319706" cy="46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圖片 4">
            <a:extLst>
              <a:ext uri="{FF2B5EF4-FFF2-40B4-BE49-F238E27FC236}">
                <a16:creationId xmlns:a16="http://schemas.microsoft.com/office/drawing/2014/main" xmlns="" id="{451EC196-F19F-4A00-A6FF-3902EED6C2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9831" y="2416640"/>
            <a:ext cx="5321555" cy="46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6D9DAC63-4F65-4241-A376-4F566D6506E3}"/>
              </a:ext>
            </a:extLst>
          </p:cNvPr>
          <p:cNvSpPr/>
          <p:nvPr/>
        </p:nvSpPr>
        <p:spPr>
          <a:xfrm>
            <a:off x="4279743" y="5898947"/>
            <a:ext cx="1601428" cy="923330"/>
          </a:xfrm>
          <a:prstGeom prst="rect">
            <a:avLst/>
          </a:prstGeom>
          <a:noFill/>
        </p:spPr>
        <p:txBody>
          <a:bodyPr wrap="square">
            <a:spAutoFit/>
          </a:bodyPr>
          <a:lstStyle/>
          <a:p>
            <a:pPr algn="ctr" fontAlgn="base">
              <a:spcBef>
                <a:spcPct val="0"/>
              </a:spcBef>
              <a:spcAft>
                <a:spcPct val="0"/>
              </a:spcAft>
              <a:defRPr/>
            </a:pPr>
            <a:r>
              <a:rPr kumimoji="1" lang="zh-TW" altLang="en-US" sz="5400" b="1" dirty="0">
                <a:ln w="18000">
                  <a:solidFill>
                    <a:srgbClr val="1BAFC3">
                      <a:satMod val="140000"/>
                    </a:srgbClr>
                  </a:solidFill>
                  <a:prstDash val="solid"/>
                  <a:miter lim="800000"/>
                </a:ln>
                <a:solidFill>
                  <a:srgbClr val="FF0000"/>
                </a:solidFill>
                <a:effectLst>
                  <a:outerShdw blurRad="25500" dist="23000" dir="7020000" algn="tl">
                    <a:srgbClr val="000000">
                      <a:alpha val="50000"/>
                    </a:srgbClr>
                  </a:outerShdw>
                </a:effectLst>
                <a:latin typeface="標楷體" panose="03000509000000000000" pitchFamily="65" charset="-120"/>
                <a:ea typeface="標楷體" panose="03000509000000000000" pitchFamily="65" charset="-120"/>
              </a:rPr>
              <a:t>地方</a:t>
            </a:r>
          </a:p>
        </p:txBody>
      </p:sp>
      <p:sp>
        <p:nvSpPr>
          <p:cNvPr id="10" name="矩形 9">
            <a:extLst>
              <a:ext uri="{FF2B5EF4-FFF2-40B4-BE49-F238E27FC236}">
                <a16:creationId xmlns:a16="http://schemas.microsoft.com/office/drawing/2014/main" xmlns="" id="{4030CEA5-E9E1-4D15-A065-D04814E84D9C}"/>
              </a:ext>
            </a:extLst>
          </p:cNvPr>
          <p:cNvSpPr/>
          <p:nvPr/>
        </p:nvSpPr>
        <p:spPr>
          <a:xfrm>
            <a:off x="10305961" y="5778626"/>
            <a:ext cx="894916" cy="923330"/>
          </a:xfrm>
          <a:prstGeom prst="rect">
            <a:avLst/>
          </a:prstGeom>
          <a:noFill/>
        </p:spPr>
        <p:txBody>
          <a:bodyPr wrap="square">
            <a:spAutoFit/>
          </a:bodyPr>
          <a:lstStyle/>
          <a:p>
            <a:pPr algn="ctr" fontAlgn="base">
              <a:spcBef>
                <a:spcPct val="0"/>
              </a:spcBef>
              <a:spcAft>
                <a:spcPct val="0"/>
              </a:spcAft>
              <a:defRPr/>
            </a:pPr>
            <a:r>
              <a:rPr kumimoji="1" lang="zh-TW" altLang="en-US" sz="5400" b="1" dirty="0">
                <a:ln w="18000">
                  <a:solidFill>
                    <a:srgbClr val="1BAFC3">
                      <a:satMod val="140000"/>
                    </a:srgbClr>
                  </a:solidFill>
                  <a:prstDash val="solid"/>
                  <a:miter lim="800000"/>
                </a:ln>
                <a:solidFill>
                  <a:srgbClr val="FF0000"/>
                </a:solidFill>
                <a:effectLst>
                  <a:outerShdw blurRad="25500" dist="23000" dir="7020000" algn="tl">
                    <a:srgbClr val="000000">
                      <a:alpha val="50000"/>
                    </a:srgbClr>
                  </a:outerShdw>
                </a:effectLst>
                <a:latin typeface="標楷體" panose="03000509000000000000" pitchFamily="65" charset="-120"/>
                <a:ea typeface="標楷體" panose="03000509000000000000" pitchFamily="65" charset="-120"/>
              </a:rPr>
              <a:t>部</a:t>
            </a:r>
          </a:p>
        </p:txBody>
      </p:sp>
      <p:pic>
        <p:nvPicPr>
          <p:cNvPr id="89097" name="圖片 10">
            <a:hlinkClick r:id="rId7" action="ppaction://hlinksldjump"/>
            <a:extLst>
              <a:ext uri="{FF2B5EF4-FFF2-40B4-BE49-F238E27FC236}">
                <a16:creationId xmlns:a16="http://schemas.microsoft.com/office/drawing/2014/main" xmlns="" id="{6342B760-88A7-4C74-9236-78C8A1E018B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3497" y="529866"/>
            <a:ext cx="1175177" cy="12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9">
            <a:extLst>
              <a:ext uri="{FF2B5EF4-FFF2-40B4-BE49-F238E27FC236}">
                <a16:creationId xmlns:a16="http://schemas.microsoft.com/office/drawing/2014/main" xmlns="" id="{E8D0E0C0-69E0-4EC4-9DA6-6F42A68767FB}"/>
              </a:ext>
            </a:extLst>
          </p:cNvPr>
          <p:cNvSpPr>
            <a:spLocks noChangeArrowheads="1"/>
          </p:cNvSpPr>
          <p:nvPr/>
        </p:nvSpPr>
        <p:spPr bwMode="auto">
          <a:xfrm>
            <a:off x="6664059" y="1021076"/>
            <a:ext cx="1548898" cy="665194"/>
          </a:xfrm>
          <a:prstGeom prst="wedgeRoundRectCallout">
            <a:avLst>
              <a:gd name="adj1" fmla="val 49451"/>
              <a:gd name="adj2" fmla="val -26703"/>
              <a:gd name="adj3" fmla="val 16667"/>
            </a:avLst>
          </a:prstGeom>
          <a:noFill/>
          <a:ln w="57150" algn="ctr">
            <a:solidFill>
              <a:srgbClr val="CC0066"/>
            </a:solidFill>
            <a:miter lim="800000"/>
            <a:headEnd/>
            <a:tailEnd/>
          </a:ln>
          <a:effectLst/>
        </p:spPr>
        <p:txBody>
          <a:bodyPr wrap="none" anchor="ctr"/>
          <a:ls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pPr algn="ctr">
              <a:defRPr/>
            </a:pPr>
            <a:endParaRPr lang="zh-TW" altLang="zh-TW" sz="2000" dirty="0">
              <a:ln w="18000">
                <a:solidFill>
                  <a:srgbClr val="1BAFC3">
                    <a:satMod val="140000"/>
                  </a:srgbClr>
                </a:solidFill>
                <a:prstDash val="solid"/>
                <a:miter lim="800000"/>
              </a:ln>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1">
            <a:extLst>
              <a:ext uri="{FF2B5EF4-FFF2-40B4-BE49-F238E27FC236}">
                <a16:creationId xmlns:a16="http://schemas.microsoft.com/office/drawing/2014/main" xmlns="" id="{841D6E2B-40DA-4BEB-B6FA-9F97D9FED3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950" y="1209309"/>
            <a:ext cx="10124507" cy="542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a:extLst>
              <a:ext uri="{FF2B5EF4-FFF2-40B4-BE49-F238E27FC236}">
                <a16:creationId xmlns:a16="http://schemas.microsoft.com/office/drawing/2014/main" xmlns="" id="{71C80AA8-0A62-43F7-9AF2-F3A4C96DFEAE}"/>
              </a:ext>
            </a:extLst>
          </p:cNvPr>
          <p:cNvSpPr txBox="1"/>
          <p:nvPr/>
        </p:nvSpPr>
        <p:spPr>
          <a:xfrm>
            <a:off x="2024743" y="338139"/>
            <a:ext cx="9144000" cy="495392"/>
          </a:xfrm>
          <a:prstGeom prst="rect">
            <a:avLst/>
          </a:prstGeom>
          <a:noFill/>
        </p:spPr>
        <p:txBody>
          <a:bodyPr>
            <a:spAutoFit/>
          </a:bodyPr>
          <a:lstStyle/>
          <a:p>
            <a:pPr algn="ctr" fontAlgn="base">
              <a:lnSpc>
                <a:spcPct val="120000"/>
              </a:lnSpc>
              <a:spcBef>
                <a:spcPct val="0"/>
              </a:spcBef>
              <a:spcAft>
                <a:spcPct val="0"/>
              </a:spcAft>
              <a:defRPr/>
            </a:pPr>
            <a:r>
              <a:rPr lang="zh-TW" altLang="en-US" sz="2400" b="1" dirty="0">
                <a:solidFill>
                  <a:srgbClr val="000000"/>
                </a:solidFill>
                <a:latin typeface="微軟正黑體" panose="020B0604030504040204" pitchFamily="34" charset="-120"/>
                <a:ea typeface="微軟正黑體" panose="020B0604030504040204" pitchFamily="34" charset="-120"/>
                <a:cs typeface="Times New Roman" pitchFamily="18" charset="0"/>
              </a:rPr>
              <a:t>具性侵害、性騷擾或性霸凌事件調查專業素養之專家學者查詢</a:t>
            </a:r>
            <a:endParaRPr lang="en-US" altLang="zh-TW" sz="2400" b="1" cap="all" dirty="0">
              <a:ln w="0"/>
              <a:gradFill flip="none">
                <a:gsLst>
                  <a:gs pos="0">
                    <a:srgbClr val="646ADE">
                      <a:tint val="75000"/>
                      <a:shade val="75000"/>
                      <a:satMod val="170000"/>
                    </a:srgbClr>
                  </a:gs>
                  <a:gs pos="49000">
                    <a:srgbClr val="646ADE">
                      <a:tint val="88000"/>
                      <a:shade val="65000"/>
                      <a:satMod val="172000"/>
                    </a:srgbClr>
                  </a:gs>
                  <a:gs pos="50000">
                    <a:srgbClr val="646ADE">
                      <a:shade val="65000"/>
                      <a:satMod val="130000"/>
                    </a:srgbClr>
                  </a:gs>
                  <a:gs pos="92000">
                    <a:srgbClr val="646ADE">
                      <a:shade val="50000"/>
                      <a:satMod val="120000"/>
                    </a:srgbClr>
                  </a:gs>
                  <a:gs pos="100000">
                    <a:srgbClr val="646ADE">
                      <a:shade val="48000"/>
                      <a:satMod val="120000"/>
                    </a:srgb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endParaRPr>
          </a:p>
        </p:txBody>
      </p:sp>
      <p:pic>
        <p:nvPicPr>
          <p:cNvPr id="4" name="圖片 3">
            <a:hlinkClick r:id="rId4" action="ppaction://hlinksldjump"/>
            <a:extLst>
              <a:ext uri="{FF2B5EF4-FFF2-40B4-BE49-F238E27FC236}">
                <a16:creationId xmlns:a16="http://schemas.microsoft.com/office/drawing/2014/main" xmlns="" id="{ADACE94F-626C-46B3-AB80-0BF99333B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0950" y="338139"/>
            <a:ext cx="1143793" cy="146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cs typeface="+mn-cs"/>
            </a:endParaRPr>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523A2C"/>
                </a:solidFill>
                <a:effectLst/>
                <a:uLnTx/>
                <a:uFillTx/>
                <a:latin typeface="华文细黑" panose="02010600040101010101" pitchFamily="2" charset="-122"/>
                <a:ea typeface="华文细黑" panose="02010600040101010101" pitchFamily="2" charset="-122"/>
                <a:cs typeface="+mn-cs"/>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724157" y="248230"/>
            <a:ext cx="992038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防治準則修正後明定持有調查專業</a:t>
            </a:r>
            <a:r>
              <a:rPr kumimoji="0" lang="zh-TW" alt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高階</a:t>
            </a:r>
            <a:r>
              <a:rPr kumimoji="0" lang="zh-TW" altLang="en-US" sz="4400" b="1" i="0" u="none" strike="noStrike" kern="1200" cap="none" spc="0" normalizeH="0" baseline="0" noProof="0" dirty="0">
                <a:ln w="0"/>
                <a:solidFill>
                  <a:srgbClr val="7030A0"/>
                </a:solidFill>
                <a:effectLst>
                  <a:reflection blurRad="6350" stA="53000" endA="300" endPos="35500" dir="5400000" sy="-90000" algn="bl" rotWithShape="0"/>
                </a:effectLst>
                <a:uLnTx/>
                <a:uFillTx/>
                <a:latin typeface="微軟正黑體" panose="020B0604030504040204" pitchFamily="34" charset="-120"/>
                <a:ea typeface="微軟正黑體" panose="020B0604030504040204" pitchFamily="34" charset="-120"/>
                <a:cs typeface="+mn-cs"/>
              </a:rPr>
              <a:t>證書並納入人才庫者為其中一項資格</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rtl="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1346328" y="2274838"/>
            <a:ext cx="9664572" cy="3215176"/>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ts val="6200"/>
              </a:lnSpc>
              <a:spcBef>
                <a:spcPts val="2400"/>
              </a:spcBef>
              <a:spcAft>
                <a:spcPts val="0"/>
              </a:spcAft>
              <a:buClrTx/>
              <a:buSzPct val="100000"/>
              <a:buFontTx/>
              <a:buNone/>
              <a:tabLst/>
              <a:defRPr/>
            </a:pP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已受</a:t>
            </a: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Calibri" pitchFamily="34" charset="0"/>
              </a:rPr>
              <a:t>進階</a:t>
            </a: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培訓通過之人員，自該準則修正施行之日</a:t>
            </a: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(108</a:t>
            </a: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年</a:t>
            </a: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12</a:t>
            </a: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月</a:t>
            </a: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24</a:t>
            </a: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日臺教學（三）字第</a:t>
            </a: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1080162495B</a:t>
            </a: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號令修正發布</a:t>
            </a: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sym typeface="Calibri" pitchFamily="34" charset="0"/>
              </a:rPr>
              <a:t>)</a:t>
            </a: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起</a:t>
            </a: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Calibri" pitchFamily="34" charset="0"/>
              </a:rPr>
              <a:t>三年內</a:t>
            </a:r>
            <a:r>
              <a:rPr kumimoji="0" lang="zh-TW" altLang="en-US"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rPr>
              <a:t>，仍得擔任第一項專家學者。</a:t>
            </a:r>
            <a:endParaRPr kumimoji="0" lang="en-US" altLang="zh-TW" sz="4800" b="1" i="0" u="none" strike="noStrike" kern="1200" cap="none" spc="0" normalizeH="0" baseline="0" noProof="0" dirty="0">
              <a:ln>
                <a:noFill/>
              </a:ln>
              <a:solidFill>
                <a:srgbClr val="FFC000">
                  <a:lumMod val="50000"/>
                </a:srgbClr>
              </a:solidFill>
              <a:effectLst/>
              <a:uLnTx/>
              <a:uFillTx/>
              <a:latin typeface="微軟正黑體" panose="020B0604030504040204" pitchFamily="34" charset="-120"/>
              <a:ea typeface="微軟正黑體" panose="020B0604030504040204" pitchFamily="34" charset="-120"/>
              <a:cs typeface="+mn-cs"/>
              <a:sym typeface="Calibri" pitchFamily="34" charset="0"/>
            </a:endParaRPr>
          </a:p>
        </p:txBody>
      </p:sp>
    </p:spTree>
    <p:extLst>
      <p:ext uri="{BB962C8B-B14F-4D97-AF65-F5344CB8AC3E}">
        <p14:creationId xmlns:p14="http://schemas.microsoft.com/office/powerpoint/2010/main" val="35770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77E5F6AA-BAD2-4F71-97D8-66971B3416C2}"/>
              </a:ext>
            </a:extLst>
          </p:cNvPr>
          <p:cNvSpPr txBox="1"/>
          <p:nvPr/>
        </p:nvSpPr>
        <p:spPr>
          <a:xfrm>
            <a:off x="1409700" y="512804"/>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對行為人及當事人之處理措施</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93187" name="圖片 1">
            <a:extLst>
              <a:ext uri="{FF2B5EF4-FFF2-40B4-BE49-F238E27FC236}">
                <a16:creationId xmlns:a16="http://schemas.microsoft.com/office/drawing/2014/main" xmlns="" id="{B2C2EECE-8C0E-4EB6-8EF7-03B3748519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891" y="1502229"/>
            <a:ext cx="9833109" cy="502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xmlns="" id="{5A2E47A2-B4FA-4CAC-9628-EAB91B772A2F}"/>
              </a:ext>
            </a:extLst>
          </p:cNvPr>
          <p:cNvSpPr/>
          <p:nvPr/>
        </p:nvSpPr>
        <p:spPr>
          <a:xfrm>
            <a:off x="6312025" y="3890665"/>
            <a:ext cx="3647153" cy="923330"/>
          </a:xfrm>
          <a:prstGeom prst="rect">
            <a:avLst/>
          </a:prstGeom>
          <a:noFill/>
        </p:spPr>
        <p:txBody>
          <a:bodyPr wrap="none">
            <a:spAutoFit/>
          </a:bodyPr>
          <a:lstStyle/>
          <a:p>
            <a:pPr algn="ctr" fontAlgn="base">
              <a:spcBef>
                <a:spcPct val="0"/>
              </a:spcBef>
              <a:spcAft>
                <a:spcPct val="0"/>
              </a:spcAft>
              <a:defRPr/>
            </a:pPr>
            <a:r>
              <a:rPr kumimoji="1" lang="zh-TW" altLang="en-US"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請務必填答</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24E7A8D9-FE5F-44FA-8329-3FD9EC1DCA6B}"/>
              </a:ext>
            </a:extLst>
          </p:cNvPr>
          <p:cNvSpPr txBox="1"/>
          <p:nvPr/>
        </p:nvSpPr>
        <p:spPr>
          <a:xfrm>
            <a:off x="1524002" y="240231"/>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人物資料填寫</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95235" name="圖片 2">
            <a:extLst>
              <a:ext uri="{FF2B5EF4-FFF2-40B4-BE49-F238E27FC236}">
                <a16:creationId xmlns:a16="http://schemas.microsoft.com/office/drawing/2014/main" xmlns="" id="{94D70F5C-B1D7-4B32-9213-185ABB2D0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685" y="1110343"/>
            <a:ext cx="10051931" cy="555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5FD4DB78-6D11-484C-BB1F-1D13CA7BAC14}"/>
              </a:ext>
            </a:extLst>
          </p:cNvPr>
          <p:cNvSpPr/>
          <p:nvPr/>
        </p:nvSpPr>
        <p:spPr>
          <a:xfrm>
            <a:off x="2264911" y="3265376"/>
            <a:ext cx="719137" cy="490537"/>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xmlns="" id="{797B7080-8784-416C-AD46-1EC754DBBA49}"/>
              </a:ext>
            </a:extLst>
          </p:cNvPr>
          <p:cNvSpPr/>
          <p:nvPr/>
        </p:nvSpPr>
        <p:spPr>
          <a:xfrm>
            <a:off x="2264912" y="4563720"/>
            <a:ext cx="719138" cy="647700"/>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13D1D904-E48A-4B0E-B7E3-6509E66E0474}"/>
              </a:ext>
            </a:extLst>
          </p:cNvPr>
          <p:cNvSpPr txBox="1"/>
          <p:nvPr/>
        </p:nvSpPr>
        <p:spPr>
          <a:xfrm>
            <a:off x="1600927" y="333373"/>
            <a:ext cx="9144000" cy="830997"/>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48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調查屬實</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97283" name="圖片 1">
            <a:extLst>
              <a:ext uri="{FF2B5EF4-FFF2-40B4-BE49-F238E27FC236}">
                <a16:creationId xmlns:a16="http://schemas.microsoft.com/office/drawing/2014/main" xmlns="" id="{8C02461C-BD2D-447E-B81C-341A90996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72" y="1104900"/>
            <a:ext cx="9836128" cy="541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xmlns="" id="{4EF07450-0C15-4A43-926B-546563175E2E}"/>
              </a:ext>
            </a:extLst>
          </p:cNvPr>
          <p:cNvSpPr/>
          <p:nvPr/>
        </p:nvSpPr>
        <p:spPr>
          <a:xfrm>
            <a:off x="4747626" y="4509119"/>
            <a:ext cx="7109639" cy="923330"/>
          </a:xfrm>
          <a:prstGeom prst="rect">
            <a:avLst/>
          </a:prstGeom>
          <a:noFill/>
        </p:spPr>
        <p:txBody>
          <a:bodyPr wrap="none">
            <a:spAutoFit/>
          </a:bodyPr>
          <a:lstStyle/>
          <a:p>
            <a:pPr algn="ctr" fontAlgn="base">
              <a:spcBef>
                <a:spcPct val="0"/>
              </a:spcBef>
              <a:spcAft>
                <a:spcPct val="0"/>
              </a:spcAft>
              <a:defRPr/>
            </a:pPr>
            <a:r>
              <a:rPr kumimoji="1" lang="zh-TW" altLang="en-US"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請選擇屬實之事件樣態</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algn="ctr"/>
            <a:r>
              <a:rPr lang="en-US" altLang="zh-TW"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24</a:t>
            </a: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318174" y="1779587"/>
            <a:ext cx="8101732" cy="2169825"/>
          </a:xfrm>
          <a:prstGeom prst="rect">
            <a:avLst/>
          </a:prstGeom>
          <a:noFill/>
          <a:ln w="9525">
            <a:noFill/>
            <a:miter lim="800000"/>
            <a:headEnd/>
            <a:tailEnd/>
          </a:ln>
        </p:spPr>
        <p:txBody>
          <a:bodyPr wrap="square">
            <a:spAutoFit/>
          </a:bodyPr>
          <a:lstStyle/>
          <a:p>
            <a:pPr algn="ctr" eaLnBrk="1" hangingPunct="1">
              <a:spcBef>
                <a:spcPts val="1800"/>
              </a:spcBef>
              <a:buSzPct val="100000"/>
              <a:defRPr/>
            </a:pPr>
            <a:r>
              <a:rPr lang="en-US" altLang="zh-TW" sz="6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24</a:t>
            </a:r>
            <a:r>
              <a:rPr lang="zh-TW" altLang="en-US" sz="6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小時的計算是從</a:t>
            </a:r>
            <a:endParaRPr lang="en-US" altLang="zh-TW" sz="6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a:p>
            <a:pPr algn="ctr" eaLnBrk="1" hangingPunct="1">
              <a:spcBef>
                <a:spcPts val="1800"/>
              </a:spcBef>
              <a:buSzPct val="100000"/>
              <a:defRPr/>
            </a:pPr>
            <a:r>
              <a:rPr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誰知悉開始計算</a:t>
            </a:r>
            <a:r>
              <a:rPr lang="zh-TW" altLang="en-US" sz="6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起呢？</a:t>
            </a:r>
            <a:endParaRPr kumimoji="0" lang="en-US" altLang="zh-TW" sz="60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364248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0781B376-C093-41D5-96F4-C110E77FE38E}"/>
              </a:ext>
            </a:extLst>
          </p:cNvPr>
          <p:cNvSpPr txBox="1"/>
          <p:nvPr/>
        </p:nvSpPr>
        <p:spPr>
          <a:xfrm>
            <a:off x="1576385" y="206326"/>
            <a:ext cx="9144000" cy="830997"/>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48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調查屬實</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xmlns="" id="{A6102851-5A0F-4D5F-9AC3-3EFBC623E3D8}"/>
              </a:ext>
            </a:extLst>
          </p:cNvPr>
          <p:cNvSpPr/>
          <p:nvPr/>
        </p:nvSpPr>
        <p:spPr>
          <a:xfrm>
            <a:off x="7478439" y="2699449"/>
            <a:ext cx="2582758"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不限</a:t>
            </a:r>
            <a:r>
              <a:rPr kumimoji="1"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單一選項</a:t>
            </a:r>
          </a:p>
        </p:txBody>
      </p:sp>
      <p:pic>
        <p:nvPicPr>
          <p:cNvPr id="99334" name="Picture 4">
            <a:extLst>
              <a:ext uri="{FF2B5EF4-FFF2-40B4-BE49-F238E27FC236}">
                <a16:creationId xmlns:a16="http://schemas.microsoft.com/office/drawing/2014/main" xmlns="" id="{6AD452D4-63E7-460A-868B-BF62FF5BE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5" y="5045803"/>
            <a:ext cx="85153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a:extLst>
              <a:ext uri="{FF2B5EF4-FFF2-40B4-BE49-F238E27FC236}">
                <a16:creationId xmlns:a16="http://schemas.microsoft.com/office/drawing/2014/main" xmlns="" id="{F44DCD71-4775-45E4-A242-5B134DDD4814}"/>
              </a:ext>
            </a:extLst>
          </p:cNvPr>
          <p:cNvSpPr/>
          <p:nvPr/>
        </p:nvSpPr>
        <p:spPr>
          <a:xfrm>
            <a:off x="7401561" y="4447290"/>
            <a:ext cx="2582758"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不限</a:t>
            </a:r>
            <a:r>
              <a:rPr kumimoji="1"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單一選項</a:t>
            </a:r>
          </a:p>
        </p:txBody>
      </p:sp>
      <p:pic>
        <p:nvPicPr>
          <p:cNvPr id="99336" name="Picture 11">
            <a:extLst>
              <a:ext uri="{FF2B5EF4-FFF2-40B4-BE49-F238E27FC236}">
                <a16:creationId xmlns:a16="http://schemas.microsoft.com/office/drawing/2014/main" xmlns="" id="{CDDA00B9-4B69-4CA4-8D11-2492802B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385" y="1674930"/>
            <a:ext cx="813435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7" name="Picture 10">
            <a:extLst>
              <a:ext uri="{FF2B5EF4-FFF2-40B4-BE49-F238E27FC236}">
                <a16:creationId xmlns:a16="http://schemas.microsoft.com/office/drawing/2014/main" xmlns="" id="{1C8EFEB9-9E8A-4B53-824E-1D233175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72" y="3235901"/>
            <a:ext cx="8285163"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1" name="內容版面配置區 7">
            <a:extLst>
              <a:ext uri="{FF2B5EF4-FFF2-40B4-BE49-F238E27FC236}">
                <a16:creationId xmlns:a16="http://schemas.microsoft.com/office/drawing/2014/main" xmlns="" id="{B99E33AA-BF63-44B6-ACAD-C38C169EFE1C}"/>
              </a:ext>
            </a:extLst>
          </p:cNvPr>
          <p:cNvSpPr txBox="1">
            <a:spLocks/>
          </p:cNvSpPr>
          <p:nvPr/>
        </p:nvSpPr>
        <p:spPr bwMode="auto">
          <a:xfrm>
            <a:off x="1524000" y="1312237"/>
            <a:ext cx="9144000" cy="531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20000"/>
              </a:lnSpc>
              <a:spcAft>
                <a:spcPct val="0"/>
              </a:spcAft>
              <a:buClrTx/>
              <a:buNone/>
            </a:pP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若決議為性侵害屬實，則下方事件樣態為：</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若決議為性騷擾屬實，則下方事件樣態為：</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若決議為性霸凌屬實，則下方事件樣態為：</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Aft>
                <a:spcPct val="0"/>
              </a:spcAft>
              <a:buClrTx/>
              <a:buNone/>
            </a:pP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矩形 3">
            <a:extLst>
              <a:ext uri="{FF2B5EF4-FFF2-40B4-BE49-F238E27FC236}">
                <a16:creationId xmlns:a16="http://schemas.microsoft.com/office/drawing/2014/main" xmlns="" id="{AE17AE0D-9160-43CA-A9AC-272FFFA3730B}"/>
              </a:ext>
            </a:extLst>
          </p:cNvPr>
          <p:cNvSpPr/>
          <p:nvPr/>
        </p:nvSpPr>
        <p:spPr>
          <a:xfrm>
            <a:off x="7478439" y="1241003"/>
            <a:ext cx="2114681"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限</a:t>
            </a:r>
            <a:r>
              <a:rPr kumimoji="1" lang="zh-TW" altLang="en-US" sz="28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單一選項</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圖片 4">
            <a:extLst>
              <a:ext uri="{FF2B5EF4-FFF2-40B4-BE49-F238E27FC236}">
                <a16:creationId xmlns:a16="http://schemas.microsoft.com/office/drawing/2014/main" xmlns="" id="{CFE38366-E4C7-402B-A9D0-88684FDCA9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456" y="1355272"/>
            <a:ext cx="9627544" cy="509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a:extLst>
              <a:ext uri="{FF2B5EF4-FFF2-40B4-BE49-F238E27FC236}">
                <a16:creationId xmlns:a16="http://schemas.microsoft.com/office/drawing/2014/main" xmlns="" id="{D05D25F6-1ADA-45EA-846D-0B7D2FBE6AC9}"/>
              </a:ext>
            </a:extLst>
          </p:cNvPr>
          <p:cNvSpPr txBox="1"/>
          <p:nvPr/>
        </p:nvSpPr>
        <p:spPr>
          <a:xfrm>
            <a:off x="1524000" y="384049"/>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調查屬實</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事件樣態</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sp>
        <p:nvSpPr>
          <p:cNvPr id="4" name="矩形 3">
            <a:extLst>
              <a:ext uri="{FF2B5EF4-FFF2-40B4-BE49-F238E27FC236}">
                <a16:creationId xmlns:a16="http://schemas.microsoft.com/office/drawing/2014/main" xmlns="" id="{6F198595-94BB-408D-A6DC-91830B8E89AD}"/>
              </a:ext>
            </a:extLst>
          </p:cNvPr>
          <p:cNvSpPr/>
          <p:nvPr/>
        </p:nvSpPr>
        <p:spPr>
          <a:xfrm>
            <a:off x="6953767" y="3363119"/>
            <a:ext cx="4572000"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發生地點、</a:t>
            </a:r>
            <a:endParaRPr kumimoji="1" lang="en-US" altLang="zh-TW"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fontAlgn="base">
              <a:spcBef>
                <a:spcPct val="0"/>
              </a:spcBef>
              <a:spcAft>
                <a:spcPct val="0"/>
              </a:spcAft>
              <a:defRPr/>
            </a:pPr>
            <a:r>
              <a:rPr kumimoji="1" lang="zh-TW" altLang="en-US" sz="5400" b="1"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樣態均可複選</a:t>
            </a:r>
          </a:p>
        </p:txBody>
      </p:sp>
      <p:sp>
        <p:nvSpPr>
          <p:cNvPr id="7" name="L-圖案 6">
            <a:extLst>
              <a:ext uri="{FF2B5EF4-FFF2-40B4-BE49-F238E27FC236}">
                <a16:creationId xmlns:a16="http://schemas.microsoft.com/office/drawing/2014/main" xmlns="" id="{A78D64CB-C80B-4B86-B5F4-9A72001B68AC}"/>
              </a:ext>
            </a:extLst>
          </p:cNvPr>
          <p:cNvSpPr/>
          <p:nvPr/>
        </p:nvSpPr>
        <p:spPr>
          <a:xfrm rot="19190857">
            <a:off x="3161521" y="4580731"/>
            <a:ext cx="368300" cy="192088"/>
          </a:xfrm>
          <a:prstGeom prst="corner">
            <a:avLst/>
          </a:prstGeom>
          <a:solidFill>
            <a:schemeClr val="tx2">
              <a:lumMod val="60000"/>
              <a:lumOff val="40000"/>
            </a:schemeClr>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8" name="L-圖案 7">
            <a:extLst>
              <a:ext uri="{FF2B5EF4-FFF2-40B4-BE49-F238E27FC236}">
                <a16:creationId xmlns:a16="http://schemas.microsoft.com/office/drawing/2014/main" xmlns="" id="{DCAEC1CB-D9D8-4FC7-9343-94D930713BB8}"/>
              </a:ext>
            </a:extLst>
          </p:cNvPr>
          <p:cNvSpPr/>
          <p:nvPr/>
        </p:nvSpPr>
        <p:spPr>
          <a:xfrm rot="19190857">
            <a:off x="3117296" y="3140803"/>
            <a:ext cx="368300" cy="192088"/>
          </a:xfrm>
          <a:prstGeom prst="corner">
            <a:avLst/>
          </a:prstGeom>
          <a:solidFill>
            <a:schemeClr val="tx2">
              <a:lumMod val="60000"/>
              <a:lumOff val="40000"/>
            </a:schemeClr>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9" name="L-圖案 8">
            <a:extLst>
              <a:ext uri="{FF2B5EF4-FFF2-40B4-BE49-F238E27FC236}">
                <a16:creationId xmlns:a16="http://schemas.microsoft.com/office/drawing/2014/main" xmlns="" id="{BADB13BC-EFFE-4D77-ABA2-EEBFD7926044}"/>
              </a:ext>
            </a:extLst>
          </p:cNvPr>
          <p:cNvSpPr/>
          <p:nvPr/>
        </p:nvSpPr>
        <p:spPr>
          <a:xfrm rot="19190857">
            <a:off x="3161523" y="5449549"/>
            <a:ext cx="368300" cy="192087"/>
          </a:xfrm>
          <a:prstGeom prst="corner">
            <a:avLst/>
          </a:prstGeom>
          <a:solidFill>
            <a:schemeClr val="tx2">
              <a:lumMod val="60000"/>
              <a:lumOff val="40000"/>
            </a:schemeClr>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0" name="L-圖案 9">
            <a:extLst>
              <a:ext uri="{FF2B5EF4-FFF2-40B4-BE49-F238E27FC236}">
                <a16:creationId xmlns:a16="http://schemas.microsoft.com/office/drawing/2014/main" xmlns="" id="{6A9CBE61-82BC-4877-A906-8B68F654C17F}"/>
              </a:ext>
            </a:extLst>
          </p:cNvPr>
          <p:cNvSpPr/>
          <p:nvPr/>
        </p:nvSpPr>
        <p:spPr>
          <a:xfrm rot="19190857">
            <a:off x="6518662" y="5449550"/>
            <a:ext cx="368300" cy="192087"/>
          </a:xfrm>
          <a:prstGeom prst="corner">
            <a:avLst/>
          </a:prstGeom>
          <a:solidFill>
            <a:schemeClr val="tx2">
              <a:lumMod val="60000"/>
              <a:lumOff val="40000"/>
            </a:schemeClr>
          </a:solidFill>
          <a:ln w="6350">
            <a:solidFill>
              <a:srgbClr val="3D2E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67430685-8C5A-49FB-8D8B-E2C92EF4E1D0}"/>
              </a:ext>
            </a:extLst>
          </p:cNvPr>
          <p:cNvSpPr txBox="1"/>
          <p:nvPr/>
        </p:nvSpPr>
        <p:spPr>
          <a:xfrm>
            <a:off x="1356743" y="252748"/>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調查不屬實</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103427" name="圖片 2">
            <a:extLst>
              <a:ext uri="{FF2B5EF4-FFF2-40B4-BE49-F238E27FC236}">
                <a16:creationId xmlns:a16="http://schemas.microsoft.com/office/drawing/2014/main" xmlns="" id="{0E1D343F-01BF-4FCD-9D2A-FD44A30D4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8535" y="1143000"/>
            <a:ext cx="9992152" cy="532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文字方塊 9">
            <a:extLst>
              <a:ext uri="{FF2B5EF4-FFF2-40B4-BE49-F238E27FC236}">
                <a16:creationId xmlns:a16="http://schemas.microsoft.com/office/drawing/2014/main" xmlns="" id="{1F94E996-2A48-46DF-99B5-FB305A4DEC3A}"/>
              </a:ext>
            </a:extLst>
          </p:cNvPr>
          <p:cNvSpPr txBox="1">
            <a:spLocks noChangeArrowheads="1"/>
          </p:cNvSpPr>
          <p:nvPr/>
        </p:nvSpPr>
        <p:spPr bwMode="auto">
          <a:xfrm>
            <a:off x="1543051" y="5589589"/>
            <a:ext cx="54895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zh-TW" altLang="en-US" sz="2000" dirty="0">
                <a:solidFill>
                  <a:srgbClr val="FF0000"/>
                </a:solidFill>
                <a:latin typeface="微軟正黑體" panose="020B0604030504040204" pitchFamily="34" charset="-120"/>
                <a:ea typeface="微軟正黑體" panose="020B0604030504040204" pitchFamily="34" charset="-120"/>
              </a:rPr>
              <a:t>上傳檔案名稱請明確，例如：會議紀錄或調查報告上傳檔案容量</a:t>
            </a:r>
            <a:r>
              <a:rPr kumimoji="1" lang="en-US" altLang="zh-TW" sz="2000" dirty="0">
                <a:solidFill>
                  <a:srgbClr val="FF0000"/>
                </a:solidFill>
                <a:latin typeface="微軟正黑體" panose="020B0604030504040204" pitchFamily="34" charset="-120"/>
                <a:ea typeface="微軟正黑體" panose="020B0604030504040204" pitchFamily="34" charset="-120"/>
              </a:rPr>
              <a:t>25M</a:t>
            </a:r>
            <a:r>
              <a:rPr kumimoji="1" lang="zh-TW" altLang="en-US" sz="2000" dirty="0">
                <a:solidFill>
                  <a:srgbClr val="FF0000"/>
                </a:solidFill>
                <a:latin typeface="微軟正黑體" panose="020B0604030504040204" pitchFamily="34" charset="-120"/>
                <a:ea typeface="微軟正黑體" panose="020B0604030504040204" pitchFamily="34" charset="-120"/>
              </a:rPr>
              <a:t>，為</a:t>
            </a:r>
            <a:r>
              <a:rPr kumimoji="1" lang="en-US" altLang="zh-TW" sz="2000" dirty="0">
                <a:solidFill>
                  <a:srgbClr val="FF0000"/>
                </a:solidFill>
                <a:latin typeface="微軟正黑體" panose="020B0604030504040204" pitchFamily="34" charset="-120"/>
                <a:ea typeface="微軟正黑體" panose="020B0604030504040204" pitchFamily="34" charset="-120"/>
              </a:rPr>
              <a:t>jpg</a:t>
            </a:r>
            <a:r>
              <a:rPr kumimoji="1" lang="zh-TW" altLang="en-US" sz="2000" dirty="0">
                <a:solidFill>
                  <a:srgbClr val="FF0000"/>
                </a:solidFill>
                <a:latin typeface="微軟正黑體" panose="020B0604030504040204" pitchFamily="34" charset="-120"/>
                <a:ea typeface="微軟正黑體" panose="020B0604030504040204" pitchFamily="34" charset="-120"/>
              </a:rPr>
              <a:t>或</a:t>
            </a:r>
            <a:r>
              <a:rPr kumimoji="1" lang="en-US" altLang="zh-TW" sz="2000" dirty="0">
                <a:solidFill>
                  <a:srgbClr val="FF0000"/>
                </a:solidFill>
                <a:latin typeface="微軟正黑體" panose="020B0604030504040204" pitchFamily="34" charset="-120"/>
                <a:ea typeface="微軟正黑體" panose="020B0604030504040204" pitchFamily="34" charset="-120"/>
              </a:rPr>
              <a:t>pdf(</a:t>
            </a:r>
            <a:r>
              <a:rPr kumimoji="1" lang="zh-TW" altLang="en-US" sz="2000" dirty="0">
                <a:solidFill>
                  <a:srgbClr val="FF0000"/>
                </a:solidFill>
                <a:latin typeface="微軟正黑體" panose="020B0604030504040204" pitchFamily="34" charset="-120"/>
                <a:ea typeface="微軟正黑體" panose="020B0604030504040204" pitchFamily="34" charset="-120"/>
              </a:rPr>
              <a:t>建議為</a:t>
            </a:r>
            <a:r>
              <a:rPr kumimoji="1" lang="en-US" altLang="zh-TW" sz="2000" dirty="0">
                <a:solidFill>
                  <a:srgbClr val="FF0000"/>
                </a:solidFill>
                <a:latin typeface="微軟正黑體" panose="020B0604030504040204" pitchFamily="34" charset="-120"/>
                <a:ea typeface="微軟正黑體" panose="020B0604030504040204" pitchFamily="34" charset="-120"/>
              </a:rPr>
              <a:t>PDF)</a:t>
            </a:r>
            <a:endParaRPr kumimoji="1" lang="zh-TW" altLang="en-US" sz="2000" dirty="0">
              <a:solidFill>
                <a:srgbClr val="FF0000"/>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endParaRPr kumimoji="1" lang="zh-TW" altLang="en-US" sz="2000" dirty="0">
              <a:solidFill>
                <a:srgbClr val="FF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11784C2E-3E81-4D2A-A571-7BF304F7A75F}"/>
              </a:ext>
            </a:extLst>
          </p:cNvPr>
          <p:cNvSpPr txBox="1"/>
          <p:nvPr/>
        </p:nvSpPr>
        <p:spPr>
          <a:xfrm>
            <a:off x="1524000" y="333373"/>
            <a:ext cx="9144000" cy="646331"/>
          </a:xfrm>
          <a:prstGeom prst="rect">
            <a:avLst/>
          </a:prstGeom>
          <a:noFill/>
        </p:spPr>
        <p:txBody>
          <a:bodyPr>
            <a:spAutoFit/>
          </a:bodyPr>
          <a:lstStyle/>
          <a:p>
            <a:pPr algn="ctr">
              <a:defRPr/>
            </a:pP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進入調查程序</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調查不屬實</a:t>
            </a:r>
            <a:r>
              <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a:t>
            </a:r>
            <a:r>
              <a:rPr lang="zh-TW" altLang="en-US"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rPr>
              <a:t>教師案</a:t>
            </a:r>
            <a:endParaRPr lang="en-US" altLang="zh-TW" sz="3600" b="1" cap="all" dirty="0">
              <a:ln w="0"/>
              <a:solidFill>
                <a:schemeClr val="accent5">
                  <a:lumMod val="50000"/>
                </a:schemeClr>
              </a:solidFill>
              <a:effectLst>
                <a:reflection blurRad="12700" stA="50000" endPos="50000" dist="5000" dir="5400000" sy="-100000" rotWithShape="0"/>
              </a:effectLst>
              <a:latin typeface="微軟正黑體" pitchFamily="34" charset="-120"/>
              <a:ea typeface="微軟正黑體" pitchFamily="34" charset="-120"/>
            </a:endParaRPr>
          </a:p>
        </p:txBody>
      </p:sp>
      <p:pic>
        <p:nvPicPr>
          <p:cNvPr id="105475" name="圖片 3">
            <a:extLst>
              <a:ext uri="{FF2B5EF4-FFF2-40B4-BE49-F238E27FC236}">
                <a16:creationId xmlns:a16="http://schemas.microsoft.com/office/drawing/2014/main" xmlns="" id="{D4B04EA6-A711-4D41-A82D-180924CA39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2605" y="1123950"/>
            <a:ext cx="10304351" cy="540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圖片 1">
            <a:extLst>
              <a:ext uri="{FF2B5EF4-FFF2-40B4-BE49-F238E27FC236}">
                <a16:creationId xmlns:a16="http://schemas.microsoft.com/office/drawing/2014/main" xmlns="" id="{ED1B57FB-2712-443F-82DB-ABFDF9F640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4652963"/>
            <a:ext cx="22748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圖片 1">
            <a:extLst>
              <a:ext uri="{FF2B5EF4-FFF2-40B4-BE49-F238E27FC236}">
                <a16:creationId xmlns:a16="http://schemas.microsoft.com/office/drawing/2014/main" xmlns="" id="{D37BC5E5-0652-442D-92C1-9D054F52BC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28607" y="5491616"/>
            <a:ext cx="1254266" cy="50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6">
            <a:extLst>
              <a:ext uri="{FF2B5EF4-FFF2-40B4-BE49-F238E27FC236}">
                <a16:creationId xmlns:a16="http://schemas.microsoft.com/office/drawing/2014/main" xmlns="" id="{88D06B92-0321-46B4-9252-CD6567C0E94B}"/>
              </a:ext>
            </a:extLst>
          </p:cNvPr>
          <p:cNvSpPr txBox="1">
            <a:spLocks noChangeArrowheads="1"/>
          </p:cNvSpPr>
          <p:nvPr/>
        </p:nvSpPr>
        <p:spPr bwMode="auto">
          <a:xfrm>
            <a:off x="1387929" y="571500"/>
            <a:ext cx="9372600" cy="5386090"/>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a:t>
            </a:r>
            <a:r>
              <a:rPr kumimoji="1" lang="zh-TW" altLang="zh-TW" b="1" dirty="0">
                <a:solidFill>
                  <a:srgbClr val="000000"/>
                </a:solidFill>
                <a:latin typeface="微軟正黑體" panose="020B0604030504040204" pitchFamily="34" charset="-120"/>
                <a:ea typeface="微軟正黑體" panose="020B0604030504040204" pitchFamily="34" charset="-120"/>
              </a:rPr>
              <a:t>有關案件之處理情形</a:t>
            </a:r>
            <a:r>
              <a:rPr kumimoji="1" lang="zh-TW" altLang="en-US" b="1" dirty="0">
                <a:solidFill>
                  <a:srgbClr val="000000"/>
                </a:solidFill>
                <a:latin typeface="微軟正黑體" panose="020B0604030504040204" pitchFamily="34" charset="-120"/>
                <a:ea typeface="微軟正黑體" panose="020B0604030504040204" pitchFamily="34" charset="-120"/>
              </a:rPr>
              <a:t>應於何時</a:t>
            </a:r>
            <a:r>
              <a:rPr kumimoji="1" lang="zh-TW" altLang="zh-TW" b="1" dirty="0">
                <a:solidFill>
                  <a:srgbClr val="000000"/>
                </a:solidFill>
                <a:latin typeface="微軟正黑體" panose="020B0604030504040204" pitchFamily="34" charset="-120"/>
                <a:ea typeface="微軟正黑體" panose="020B0604030504040204" pitchFamily="34" charset="-120"/>
              </a:rPr>
              <a:t>填寫</a:t>
            </a:r>
            <a:r>
              <a:rPr kumimoji="1" lang="zh-TW" altLang="en-US" b="1" dirty="0">
                <a:solidFill>
                  <a:srgbClr val="000000"/>
                </a:solidFill>
                <a:latin typeface="微軟正黑體" panose="020B0604030504040204" pitchFamily="34" charset="-120"/>
                <a:ea typeface="微軟正黑體" panose="020B0604030504040204" pitchFamily="34" charset="-120"/>
              </a:rPr>
              <a:t>？</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algn="just" fontAlgn="base">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a:t>
            </a:r>
            <a:r>
              <a:rPr kumimoji="1" lang="zh-TW" altLang="en-US" b="1" dirty="0">
                <a:solidFill>
                  <a:srgbClr val="FF0000"/>
                </a:solidFill>
                <a:latin typeface="微軟正黑體" panose="020B0604030504040204" pitchFamily="34" charset="-120"/>
                <a:ea typeface="微軟正黑體" panose="020B0604030504040204" pitchFamily="34" charset="-120"/>
              </a:rPr>
              <a:t>可隨時填寫</a:t>
            </a:r>
            <a:r>
              <a:rPr kumimoji="1" lang="zh-TW" altLang="en-US" b="1" dirty="0">
                <a:solidFill>
                  <a:srgbClr val="3D2EFA"/>
                </a:solidFill>
                <a:latin typeface="微軟正黑體" panose="020B0604030504040204" pitchFamily="34" charset="-120"/>
                <a:ea typeface="微軟正黑體" panose="020B0604030504040204" pitchFamily="34" charset="-120"/>
              </a:rPr>
              <a:t>，或於案件處理完成後填寫；</a:t>
            </a:r>
            <a:r>
              <a:rPr kumimoji="1" lang="zh-TW" altLang="zh-TW" b="1" dirty="0">
                <a:solidFill>
                  <a:srgbClr val="3D2EFA"/>
                </a:solidFill>
                <a:latin typeface="微軟正黑體" panose="020B0604030504040204" pitchFamily="34" charset="-120"/>
                <a:ea typeface="微軟正黑體" panose="020B0604030504040204" pitchFamily="34" charset="-120"/>
              </a:rPr>
              <a:t>惟請點擊「</a:t>
            </a:r>
            <a:r>
              <a:rPr kumimoji="1" lang="zh-TW" altLang="zh-TW" b="1" dirty="0">
                <a:solidFill>
                  <a:srgbClr val="FF0000"/>
                </a:solidFill>
                <a:latin typeface="微軟正黑體" panose="020B0604030504040204" pitchFamily="34" charset="-120"/>
                <a:ea typeface="微軟正黑體" panose="020B0604030504040204" pitchFamily="34" charset="-120"/>
              </a:rPr>
              <a:t>暫存</a:t>
            </a:r>
            <a:r>
              <a:rPr kumimoji="1" lang="zh-TW" altLang="zh-TW" b="1" dirty="0">
                <a:solidFill>
                  <a:srgbClr val="3D2EFA"/>
                </a:solidFill>
                <a:latin typeface="微軟正黑體" panose="020B0604030504040204" pitchFamily="34" charset="-120"/>
                <a:ea typeface="微軟正黑體" panose="020B0604030504040204" pitchFamily="34" charset="-120"/>
              </a:rPr>
              <a:t>」按鈕以完成儲存動作，然陳報作業則務請於</a:t>
            </a:r>
            <a:r>
              <a:rPr kumimoji="1" lang="zh-TW" altLang="zh-TW" b="1" dirty="0">
                <a:solidFill>
                  <a:srgbClr val="FF0000"/>
                </a:solidFill>
                <a:latin typeface="微軟正黑體" panose="020B0604030504040204" pitchFamily="34" charset="-120"/>
                <a:ea typeface="微軟正黑體" panose="020B0604030504040204" pitchFamily="34" charset="-120"/>
              </a:rPr>
              <a:t>本案之處理確實完成後</a:t>
            </a:r>
            <a:r>
              <a:rPr kumimoji="1" lang="zh-TW" altLang="zh-TW" b="1" dirty="0">
                <a:solidFill>
                  <a:srgbClr val="3D2EFA"/>
                </a:solidFill>
                <a:latin typeface="微軟正黑體" panose="020B0604030504040204" pitchFamily="34" charset="-120"/>
                <a:ea typeface="微軟正黑體" panose="020B0604030504040204" pitchFamily="34" charset="-120"/>
              </a:rPr>
              <a:t>，方</a:t>
            </a:r>
            <a:r>
              <a:rPr kumimoji="1" lang="zh-TW" altLang="zh-TW" b="1" dirty="0">
                <a:solidFill>
                  <a:srgbClr val="FF0000"/>
                </a:solidFill>
                <a:latin typeface="微軟正黑體" panose="020B0604030504040204" pitchFamily="34" charset="-120"/>
                <a:ea typeface="微軟正黑體" panose="020B0604030504040204" pitchFamily="34" charset="-120"/>
              </a:rPr>
              <a:t>點擊陳報</a:t>
            </a:r>
            <a:r>
              <a:rPr kumimoji="1" lang="zh-TW" altLang="zh-TW" b="1" dirty="0">
                <a:solidFill>
                  <a:srgbClr val="3D2EFA"/>
                </a:solidFill>
                <a:latin typeface="微軟正黑體" panose="020B0604030504040204" pitchFamily="34" charset="-120"/>
                <a:ea typeface="微軟正黑體" panose="020B0604030504040204" pitchFamily="34" charset="-120"/>
              </a:rPr>
              <a:t>按鈕。</a:t>
            </a:r>
          </a:p>
          <a:p>
            <a:pPr marL="450850" indent="-450850" eaLnBrk="1" fontAlgn="base" hangingPunct="1">
              <a:spcBef>
                <a:spcPct val="0"/>
              </a:spcBef>
              <a:spcAft>
                <a:spcPct val="0"/>
              </a:spcAft>
              <a:buNone/>
              <a:defRPr/>
            </a:pPr>
            <a:endParaRPr kumimoji="1" lang="zh-TW" altLang="zh-TW" b="1" dirty="0">
              <a:solidFill>
                <a:srgbClr val="000000"/>
              </a:solidFill>
              <a:latin typeface="微軟正黑體" panose="020B0604030504040204" pitchFamily="34" charset="-120"/>
              <a:ea typeface="微軟正黑體" panose="020B0604030504040204" pitchFamily="34" charset="-120"/>
            </a:endParaRPr>
          </a:p>
          <a:p>
            <a:pPr algn="just" fontAlgn="base">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、當承辦人員完成案件陳報或主管人員完成審核</a:t>
            </a:r>
            <a:r>
              <a:rPr kumimoji="1" lang="en-US" altLang="zh-TW" b="1" dirty="0">
                <a:solidFill>
                  <a:srgbClr val="000000"/>
                </a:solidFill>
                <a:latin typeface="微軟正黑體" panose="020B0604030504040204" pitchFamily="34" charset="-120"/>
                <a:ea typeface="微軟正黑體" panose="020B0604030504040204" pitchFamily="34" charset="-120"/>
              </a:rPr>
              <a:t/>
            </a:r>
            <a:br>
              <a:rPr kumimoji="1" lang="en-US" altLang="zh-TW" b="1" dirty="0">
                <a:solidFill>
                  <a:srgbClr val="000000"/>
                </a:solidFill>
                <a:latin typeface="微軟正黑體" panose="020B0604030504040204" pitchFamily="34" charset="-120"/>
                <a:ea typeface="微軟正黑體" panose="020B0604030504040204" pitchFamily="34" charset="-120"/>
              </a:rPr>
            </a:br>
            <a:r>
              <a:rPr kumimoji="1" lang="en-US" altLang="zh-TW" b="1" dirty="0">
                <a:solidFill>
                  <a:srgbClr val="000000"/>
                </a:solidFill>
                <a:latin typeface="微軟正黑體" panose="020B0604030504040204" pitchFamily="34" charset="-120"/>
                <a:ea typeface="微軟正黑體" panose="020B0604030504040204" pitchFamily="34" charset="-120"/>
              </a:rPr>
              <a:t>       </a:t>
            </a:r>
            <a:r>
              <a:rPr kumimoji="1" lang="zh-TW" altLang="en-US" b="1" dirty="0">
                <a:solidFill>
                  <a:srgbClr val="000000"/>
                </a:solidFill>
                <a:latin typeface="微軟正黑體" panose="020B0604030504040204" pitchFamily="34" charset="-120"/>
                <a:ea typeface="微軟正黑體" panose="020B0604030504040204" pitchFamily="34" charset="-120"/>
              </a:rPr>
              <a:t>後，是否會發出電子郵件通知下一審核層級？</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a:t>
            </a:r>
            <a:r>
              <a:rPr kumimoji="1" lang="zh-TW" altLang="en-US" b="1" dirty="0">
                <a:solidFill>
                  <a:srgbClr val="FF0000"/>
                </a:solidFill>
                <a:latin typeface="微軟正黑體" panose="020B0604030504040204" pitchFamily="34" charset="-120"/>
                <a:ea typeface="微軟正黑體" panose="020B0604030504040204" pitchFamily="34" charset="-120"/>
              </a:rPr>
              <a:t>是</a:t>
            </a:r>
            <a:r>
              <a:rPr kumimoji="1" lang="zh-TW" altLang="en-US" b="1" dirty="0">
                <a:solidFill>
                  <a:srgbClr val="3D2EFA"/>
                </a:solidFill>
                <a:latin typeface="微軟正黑體" panose="020B0604030504040204" pitchFamily="34" charset="-120"/>
                <a:ea typeface="微軟正黑體" panose="020B0604030504040204" pitchFamily="34" charset="-120"/>
              </a:rPr>
              <a:t>，會發出</a:t>
            </a:r>
            <a:r>
              <a:rPr kumimoji="1" lang="zh-TW" altLang="en-US" b="1" dirty="0">
                <a:solidFill>
                  <a:srgbClr val="FF0000"/>
                </a:solidFill>
                <a:latin typeface="微軟正黑體" panose="020B0604030504040204" pitchFamily="34" charset="-120"/>
                <a:ea typeface="微軟正黑體" panose="020B0604030504040204" pitchFamily="34" charset="-120"/>
              </a:rPr>
              <a:t>電子郵件通知</a:t>
            </a:r>
            <a:r>
              <a:rPr kumimoji="1" lang="zh-TW" altLang="en-US" b="1" dirty="0">
                <a:solidFill>
                  <a:srgbClr val="3D2EFA"/>
                </a:solidFill>
                <a:latin typeface="微軟正黑體" panose="020B0604030504040204" pitchFamily="34" charset="-120"/>
                <a:ea typeface="微軟正黑體" panose="020B0604030504040204" pitchFamily="34" charset="-120"/>
              </a:rPr>
              <a:t>。</a:t>
            </a:r>
            <a:endParaRPr kumimoji="1" lang="en-US" altLang="zh-TW" b="1" dirty="0">
              <a:solidFill>
                <a:srgbClr val="3D2EFA"/>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zh-TW" altLang="en-US" sz="24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文字方塊 6">
            <a:extLst>
              <a:ext uri="{FF2B5EF4-FFF2-40B4-BE49-F238E27FC236}">
                <a16:creationId xmlns:a16="http://schemas.microsoft.com/office/drawing/2014/main" xmlns="" id="{22499067-0CCE-41C2-978A-26B2184F9F02}"/>
              </a:ext>
            </a:extLst>
          </p:cNvPr>
          <p:cNvSpPr txBox="1">
            <a:spLocks noChangeArrowheads="1"/>
          </p:cNvSpPr>
          <p:nvPr/>
        </p:nvSpPr>
        <p:spPr bwMode="auto">
          <a:xfrm>
            <a:off x="1506537" y="220662"/>
            <a:ext cx="9678534" cy="440120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a:t>
            </a:r>
            <a:r>
              <a:rPr kumimoji="1" lang="zh-TW" altLang="zh-TW" sz="2800" b="1" dirty="0">
                <a:solidFill>
                  <a:srgbClr val="000000"/>
                </a:solidFill>
                <a:latin typeface="微軟正黑體" panose="020B0604030504040204" pitchFamily="34" charset="-120"/>
                <a:ea typeface="微軟正黑體" panose="020B0604030504040204" pitchFamily="34" charset="-120"/>
              </a:rPr>
              <a:t>若案件經陳報後</a:t>
            </a:r>
            <a:r>
              <a:rPr kumimoji="1" lang="en-US" altLang="zh-TW" sz="2800" b="1" dirty="0">
                <a:solidFill>
                  <a:srgbClr val="000000"/>
                </a:solidFill>
                <a:latin typeface="微軟正黑體" panose="020B0604030504040204" pitchFamily="34" charset="-120"/>
                <a:ea typeface="微軟正黑體" panose="020B0604030504040204" pitchFamily="34" charset="-120"/>
              </a:rPr>
              <a:t>(</a:t>
            </a:r>
            <a:r>
              <a:rPr kumimoji="1" lang="zh-TW" altLang="en-US" sz="2800" b="1" dirty="0">
                <a:solidFill>
                  <a:srgbClr val="000000"/>
                </a:solidFill>
                <a:latin typeface="微軟正黑體" panose="020B0604030504040204" pitchFamily="34" charset="-120"/>
                <a:ea typeface="微軟正黑體" panose="020B0604030504040204" pitchFamily="34" charset="-120"/>
              </a:rPr>
              <a:t>審件中之狀態</a:t>
            </a:r>
            <a:r>
              <a:rPr kumimoji="1" lang="en-US" altLang="zh-TW" sz="2800" b="1" dirty="0">
                <a:solidFill>
                  <a:srgbClr val="000000"/>
                </a:solidFill>
                <a:latin typeface="微軟正黑體" panose="020B0604030504040204" pitchFamily="34" charset="-120"/>
                <a:ea typeface="微軟正黑體" panose="020B0604030504040204" pitchFamily="34" charset="-120"/>
              </a:rPr>
              <a:t>)</a:t>
            </a:r>
            <a:r>
              <a:rPr kumimoji="1" lang="zh-TW" altLang="zh-TW" sz="2800" b="1" dirty="0">
                <a:solidFill>
                  <a:srgbClr val="000000"/>
                </a:solidFill>
                <a:latin typeface="微軟正黑體" panose="020B0604030504040204" pitchFamily="34" charset="-120"/>
                <a:ea typeface="微軟正黑體" panose="020B0604030504040204" pitchFamily="34" charset="-120"/>
              </a:rPr>
              <a:t>，就其陳報內容需做修正或檔案更換</a:t>
            </a:r>
            <a:r>
              <a:rPr kumimoji="1" lang="zh-TW" altLang="en-US" sz="2800" b="1" dirty="0">
                <a:solidFill>
                  <a:srgbClr val="000000"/>
                </a:solidFill>
                <a:latin typeface="微軟正黑體" panose="020B0604030504040204" pitchFamily="34" charset="-120"/>
                <a:ea typeface="微軟正黑體" panose="020B0604030504040204" pitchFamily="34" charset="-120"/>
              </a:rPr>
              <a:t>，應如何處理，</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450850" indent="-450850" fontAlgn="base">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a:t>
            </a:r>
            <a:r>
              <a:rPr kumimoji="1" lang="zh-TW" altLang="zh-TW" sz="2800" b="1" dirty="0">
                <a:solidFill>
                  <a:srgbClr val="3D2EFA"/>
                </a:solidFill>
                <a:latin typeface="微軟正黑體" panose="020B0604030504040204" pitchFamily="34" charset="-120"/>
                <a:ea typeface="微軟正黑體" panose="020B0604030504040204" pitchFamily="34" charset="-120"/>
              </a:rPr>
              <a:t>請至</a:t>
            </a:r>
            <a:r>
              <a:rPr kumimoji="1" lang="zh-TW" altLang="zh-TW" sz="2800" b="1" dirty="0">
                <a:solidFill>
                  <a:srgbClr val="FF0000"/>
                </a:solidFill>
                <a:latin typeface="微軟正黑體" panose="020B0604030504040204" pitchFamily="34" charset="-120"/>
                <a:ea typeface="微軟正黑體" panose="020B0604030504040204" pitchFamily="34" charset="-120"/>
              </a:rPr>
              <a:t>「待處理案件區」</a:t>
            </a:r>
            <a:r>
              <a:rPr kumimoji="1" lang="en-US" altLang="zh-TW" sz="2800" b="1" dirty="0">
                <a:solidFill>
                  <a:srgbClr val="FF0000"/>
                </a:solidFill>
                <a:latin typeface="微軟正黑體" panose="020B0604030504040204" pitchFamily="34" charset="-120"/>
                <a:ea typeface="微軟正黑體" panose="020B0604030504040204" pitchFamily="34" charset="-120"/>
              </a:rPr>
              <a:t>-</a:t>
            </a:r>
            <a:r>
              <a:rPr kumimoji="1" lang="zh-TW" altLang="zh-TW" sz="2800" b="1" dirty="0">
                <a:solidFill>
                  <a:srgbClr val="FF0000"/>
                </a:solidFill>
                <a:latin typeface="微軟正黑體" panose="020B0604030504040204" pitchFamily="34" charset="-120"/>
                <a:ea typeface="微軟正黑體" panose="020B0604030504040204" pitchFamily="34" charset="-120"/>
              </a:rPr>
              <a:t>填報</a:t>
            </a:r>
            <a:r>
              <a:rPr kumimoji="1" lang="en-US" altLang="zh-TW" sz="2800" b="1" dirty="0">
                <a:solidFill>
                  <a:srgbClr val="FF0000"/>
                </a:solidFill>
                <a:latin typeface="微軟正黑體" panose="020B0604030504040204" pitchFamily="34" charset="-120"/>
                <a:ea typeface="微軟正黑體" panose="020B0604030504040204" pitchFamily="34" charset="-120"/>
              </a:rPr>
              <a:t>-</a:t>
            </a:r>
            <a:r>
              <a:rPr kumimoji="1" lang="zh-TW" altLang="zh-TW" sz="2800" b="1" dirty="0">
                <a:solidFill>
                  <a:srgbClr val="FF0000"/>
                </a:solidFill>
                <a:latin typeface="微軟正黑體" panose="020B0604030504040204" pitchFamily="34" charset="-120"/>
                <a:ea typeface="微軟正黑體" panose="020B0604030504040204" pitchFamily="34" charset="-120"/>
              </a:rPr>
              <a:t>審核歷程</a:t>
            </a:r>
          </a:p>
          <a:p>
            <a:pPr marL="2689225" fontAlgn="base">
              <a:spcBef>
                <a:spcPct val="0"/>
              </a:spcBef>
              <a:spcAft>
                <a:spcPct val="0"/>
              </a:spcAft>
              <a:buNone/>
              <a:defRPr/>
            </a:pPr>
            <a:r>
              <a:rPr kumimoji="1" lang="zh-TW" altLang="zh-TW" sz="2800" b="1" dirty="0">
                <a:solidFill>
                  <a:srgbClr val="3D2EFA"/>
                </a:solidFill>
                <a:latin typeface="微軟正黑體" panose="020B0604030504040204" pitchFamily="34" charset="-120"/>
                <a:ea typeface="微軟正黑體" panose="020B0604030504040204" pitchFamily="34" charset="-120"/>
              </a:rPr>
              <a:t>或</a:t>
            </a:r>
          </a:p>
          <a:p>
            <a:pPr marL="1160463" fontAlgn="base">
              <a:spcBef>
                <a:spcPct val="0"/>
              </a:spcBef>
              <a:spcAft>
                <a:spcPct val="0"/>
              </a:spcAft>
              <a:buNone/>
              <a:defRPr/>
            </a:pPr>
            <a:r>
              <a:rPr kumimoji="1" lang="zh-TW" altLang="zh-TW" sz="2800" b="1" dirty="0">
                <a:solidFill>
                  <a:srgbClr val="FF0000"/>
                </a:solidFill>
                <a:latin typeface="微軟正黑體" panose="020B0604030504040204" pitchFamily="34" charset="-120"/>
                <a:ea typeface="微軟正黑體" panose="020B0604030504040204" pitchFamily="34" charset="-120"/>
              </a:rPr>
              <a:t>「待審核案件區」</a:t>
            </a:r>
            <a:r>
              <a:rPr kumimoji="1" lang="en-US" altLang="zh-TW" sz="2800" b="1" dirty="0">
                <a:solidFill>
                  <a:srgbClr val="FF0000"/>
                </a:solidFill>
                <a:latin typeface="微軟正黑體" panose="020B0604030504040204" pitchFamily="34" charset="-120"/>
                <a:ea typeface="微軟正黑體" panose="020B0604030504040204" pitchFamily="34" charset="-120"/>
              </a:rPr>
              <a:t>-</a:t>
            </a:r>
            <a:r>
              <a:rPr kumimoji="1" lang="zh-TW" altLang="zh-TW" sz="2800" b="1" dirty="0">
                <a:solidFill>
                  <a:srgbClr val="FF0000"/>
                </a:solidFill>
                <a:latin typeface="微軟正黑體" panose="020B0604030504040204" pitchFamily="34" charset="-120"/>
                <a:ea typeface="微軟正黑體" panose="020B0604030504040204" pitchFamily="34" charset="-120"/>
              </a:rPr>
              <a:t>檢視</a:t>
            </a:r>
            <a:r>
              <a:rPr kumimoji="1" lang="en-US" altLang="zh-TW" sz="2800" b="1" dirty="0">
                <a:solidFill>
                  <a:srgbClr val="FF0000"/>
                </a:solidFill>
                <a:latin typeface="微軟正黑體" panose="020B0604030504040204" pitchFamily="34" charset="-120"/>
                <a:ea typeface="微軟正黑體" panose="020B0604030504040204" pitchFamily="34" charset="-120"/>
              </a:rPr>
              <a:t>-</a:t>
            </a:r>
            <a:r>
              <a:rPr kumimoji="1" lang="zh-TW" altLang="zh-TW" sz="2800" b="1" dirty="0">
                <a:solidFill>
                  <a:srgbClr val="FF0000"/>
                </a:solidFill>
                <a:latin typeface="微軟正黑體" panose="020B0604030504040204" pitchFamily="34" charset="-120"/>
                <a:ea typeface="微軟正黑體" panose="020B0604030504040204" pitchFamily="34" charset="-120"/>
              </a:rPr>
              <a:t>案件審核進度</a:t>
            </a:r>
            <a:endParaRPr kumimoji="1" lang="zh-TW" altLang="zh-TW" sz="28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zh-TW" altLang="zh-TW" sz="2800" b="1" dirty="0">
                <a:solidFill>
                  <a:srgbClr val="3D2EFA"/>
                </a:solidFill>
                <a:latin typeface="微軟正黑體" panose="020B0604030504040204" pitchFamily="34" charset="-120"/>
                <a:ea typeface="微軟正黑體" panose="020B0604030504040204" pitchFamily="34" charset="-120"/>
              </a:rPr>
              <a:t>確認本案件陳報之階段，併</a:t>
            </a:r>
            <a:r>
              <a:rPr kumimoji="1" lang="zh-TW" altLang="zh-TW" sz="2800" b="1" dirty="0">
                <a:solidFill>
                  <a:srgbClr val="FF0000"/>
                </a:solidFill>
                <a:latin typeface="微軟正黑體" panose="020B0604030504040204" pitchFamily="34" charset="-120"/>
                <a:ea typeface="微軟正黑體" panose="020B0604030504040204" pitchFamily="34" charset="-120"/>
              </a:rPr>
              <a:t>請該階段人員</a:t>
            </a:r>
            <a:r>
              <a:rPr kumimoji="1" lang="zh-TW" altLang="zh-TW" sz="2800" b="1" dirty="0">
                <a:solidFill>
                  <a:srgbClr val="3D2EFA"/>
                </a:solidFill>
                <a:latin typeface="微軟正黑體" panose="020B0604030504040204" pitchFamily="34" charset="-120"/>
                <a:ea typeface="微軟正黑體" panose="020B0604030504040204" pitchFamily="34" charset="-120"/>
              </a:rPr>
              <a:t>將本案以「</a:t>
            </a:r>
            <a:r>
              <a:rPr kumimoji="1" lang="zh-TW" altLang="zh-TW" sz="2800" b="1" dirty="0">
                <a:solidFill>
                  <a:srgbClr val="FF0000"/>
                </a:solidFill>
                <a:latin typeface="微軟正黑體" panose="020B0604030504040204" pitchFamily="34" charset="-120"/>
                <a:ea typeface="微軟正黑體" panose="020B0604030504040204" pitchFamily="34" charset="-120"/>
              </a:rPr>
              <a:t>退回學校承辦人員</a:t>
            </a:r>
            <a:r>
              <a:rPr kumimoji="1" lang="zh-TW" altLang="zh-TW" sz="2800" b="1" dirty="0">
                <a:solidFill>
                  <a:srgbClr val="3D2EFA"/>
                </a:solidFill>
                <a:latin typeface="微軟正黑體" panose="020B0604030504040204" pitchFamily="34" charset="-120"/>
                <a:ea typeface="微軟正黑體" panose="020B0604030504040204" pitchFamily="34" charset="-120"/>
              </a:rPr>
              <a:t>」之方式，使學校承辦人員可於「待處理案件區」</a:t>
            </a:r>
            <a:r>
              <a:rPr kumimoji="1" lang="en-US" altLang="zh-TW" sz="2800" b="1" dirty="0">
                <a:solidFill>
                  <a:srgbClr val="3D2EFA"/>
                </a:solidFill>
                <a:latin typeface="微軟正黑體" panose="020B0604030504040204" pitchFamily="34" charset="-120"/>
                <a:ea typeface="微軟正黑體" panose="020B0604030504040204" pitchFamily="34" charset="-120"/>
              </a:rPr>
              <a:t>-</a:t>
            </a:r>
            <a:r>
              <a:rPr kumimoji="1" lang="zh-TW" altLang="zh-TW" sz="2800" b="1" dirty="0">
                <a:solidFill>
                  <a:srgbClr val="3D2EFA"/>
                </a:solidFill>
                <a:latin typeface="微軟正黑體" panose="020B0604030504040204" pitchFamily="34" charset="-120"/>
                <a:ea typeface="微軟正黑體" panose="020B0604030504040204" pitchFamily="34" charset="-120"/>
              </a:rPr>
              <a:t>填報</a:t>
            </a:r>
            <a:r>
              <a:rPr kumimoji="1" lang="en-US" altLang="zh-TW" sz="2800" b="1" dirty="0">
                <a:solidFill>
                  <a:srgbClr val="3D2EFA"/>
                </a:solidFill>
                <a:latin typeface="微軟正黑體" panose="020B0604030504040204" pitchFamily="34" charset="-120"/>
                <a:ea typeface="微軟正黑體" panose="020B0604030504040204" pitchFamily="34" charset="-120"/>
              </a:rPr>
              <a:t>-</a:t>
            </a:r>
            <a:r>
              <a:rPr kumimoji="1" lang="zh-TW" altLang="zh-TW" sz="2800" b="1" dirty="0">
                <a:solidFill>
                  <a:srgbClr val="3D2EFA"/>
                </a:solidFill>
                <a:latin typeface="微軟正黑體" panose="020B0604030504040204" pitchFamily="34" charset="-120"/>
                <a:ea typeface="微軟正黑體" panose="020B0604030504040204" pitchFamily="34" charset="-120"/>
              </a:rPr>
              <a:t>進行填報內容之修正或檔案更換。</a:t>
            </a:r>
          </a:p>
          <a:p>
            <a:pPr eaLnBrk="1" fontAlgn="base" hangingPunct="1">
              <a:spcBef>
                <a:spcPct val="0"/>
              </a:spcBef>
              <a:spcAft>
                <a:spcPct val="0"/>
              </a:spcAft>
              <a:buNone/>
              <a:defRPr/>
            </a:pPr>
            <a:endParaRPr kumimoji="1" lang="en-US" altLang="zh-TW" sz="2800" b="1" dirty="0">
              <a:solidFill>
                <a:srgbClr val="C00000"/>
              </a:solidFill>
              <a:latin typeface="微軟正黑體" panose="020B0604030504040204" pitchFamily="34" charset="-120"/>
              <a:ea typeface="微軟正黑體" panose="020B0604030504040204" pitchFamily="34" charset="-120"/>
            </a:endParaRPr>
          </a:p>
        </p:txBody>
      </p:sp>
      <p:pic>
        <p:nvPicPr>
          <p:cNvPr id="109571" name="圖片 1">
            <a:extLst>
              <a:ext uri="{FF2B5EF4-FFF2-40B4-BE49-F238E27FC236}">
                <a16:creationId xmlns:a16="http://schemas.microsoft.com/office/drawing/2014/main" xmlns="" id="{18A87650-475F-4A70-B65C-BA2DB4BC16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4292600"/>
            <a:ext cx="91440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橢圓 5">
            <a:extLst>
              <a:ext uri="{FF2B5EF4-FFF2-40B4-BE49-F238E27FC236}">
                <a16:creationId xmlns:a16="http://schemas.microsoft.com/office/drawing/2014/main" xmlns="" id="{675149B5-B7A8-4EF2-A402-2DD5E845BA6E}"/>
              </a:ext>
            </a:extLst>
          </p:cNvPr>
          <p:cNvSpPr/>
          <p:nvPr/>
        </p:nvSpPr>
        <p:spPr>
          <a:xfrm>
            <a:off x="9740900" y="5949951"/>
            <a:ext cx="971550" cy="796925"/>
          </a:xfrm>
          <a:prstGeom prst="ellipse">
            <a:avLst/>
          </a:prstGeom>
          <a:solidFill>
            <a:schemeClr val="tx2">
              <a:lumMod val="60000"/>
              <a:lumOff val="40000"/>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字方塊 37">
            <a:extLst>
              <a:ext uri="{FF2B5EF4-FFF2-40B4-BE49-F238E27FC236}">
                <a16:creationId xmlns:a16="http://schemas.microsoft.com/office/drawing/2014/main" xmlns="" id="{03F01107-E958-4DD7-965B-52A4338840FD}"/>
              </a:ext>
            </a:extLst>
          </p:cNvPr>
          <p:cNvSpPr txBox="1"/>
          <p:nvPr/>
        </p:nvSpPr>
        <p:spPr>
          <a:xfrm>
            <a:off x="1524000" y="355825"/>
            <a:ext cx="9144000" cy="646331"/>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不受理</a:t>
            </a:r>
            <a:r>
              <a:rPr lang="en-US" altLang="zh-TW" sz="36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提申復</a:t>
            </a:r>
            <a:r>
              <a:rPr lang="en-US" altLang="zh-TW" sz="36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有理由</a:t>
            </a:r>
            <a:r>
              <a:rPr lang="en-US" altLang="zh-TW" sz="36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進入調查</a:t>
            </a: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填報範例</a:t>
            </a:r>
            <a:endParaRPr kumimoji="1" lang="en-US" altLang="zh-TW" sz="3600" dirty="0">
              <a:solidFill>
                <a:srgbClr val="FF0000"/>
              </a:solidFill>
              <a:latin typeface="微軟正黑體" panose="020B0604030504040204" pitchFamily="34" charset="-120"/>
              <a:ea typeface="微軟正黑體" panose="020B0604030504040204" pitchFamily="34" charset="-120"/>
            </a:endParaRPr>
          </a:p>
        </p:txBody>
      </p:sp>
      <p:pic>
        <p:nvPicPr>
          <p:cNvPr id="111619" name="圖片 3">
            <a:extLst>
              <a:ext uri="{FF2B5EF4-FFF2-40B4-BE49-F238E27FC236}">
                <a16:creationId xmlns:a16="http://schemas.microsoft.com/office/drawing/2014/main" xmlns="" id="{11810E21-3368-4C0A-B488-6AF475531E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691" y="1002156"/>
            <a:ext cx="10279074" cy="550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圖說文字 10">
            <a:extLst>
              <a:ext uri="{FF2B5EF4-FFF2-40B4-BE49-F238E27FC236}">
                <a16:creationId xmlns:a16="http://schemas.microsoft.com/office/drawing/2014/main" xmlns="" id="{FA66B431-3C8D-42C7-B9C0-3C94EAC7B492}"/>
              </a:ext>
            </a:extLst>
          </p:cNvPr>
          <p:cNvSpPr/>
          <p:nvPr/>
        </p:nvSpPr>
        <p:spPr>
          <a:xfrm flipH="1">
            <a:off x="8210194" y="2367643"/>
            <a:ext cx="1929847" cy="2436203"/>
          </a:xfrm>
          <a:prstGeom prst="wedgeRectCallout">
            <a:avLst>
              <a:gd name="adj1" fmla="val 347848"/>
              <a:gd name="adj2" fmla="val 57487"/>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1" lang="zh-TW" altLang="en-US" sz="3200" b="1" spc="50" dirty="0">
                <a:ln w="11430"/>
                <a:solidFill>
                  <a:srgbClr val="FF0000"/>
                </a:solidFill>
                <a:latin typeface="Verdana"/>
              </a:rPr>
              <a:t>受理日期為</a:t>
            </a:r>
            <a:r>
              <a:rPr kumimoji="1" lang="zh-TW" altLang="en-US" sz="3200" b="1" u="sng" spc="50" dirty="0">
                <a:ln w="11430"/>
                <a:solidFill>
                  <a:srgbClr val="FF0000"/>
                </a:solidFill>
                <a:latin typeface="Verdana"/>
              </a:rPr>
              <a:t>函發通知</a:t>
            </a:r>
            <a:r>
              <a:rPr kumimoji="1" lang="zh-TW" altLang="en-US" sz="3200" b="1" spc="50" dirty="0">
                <a:ln w="11430"/>
                <a:solidFill>
                  <a:srgbClr val="FF0000"/>
                </a:solidFill>
                <a:latin typeface="Verdana"/>
              </a:rPr>
              <a:t>當事人之日</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字方塊 37">
            <a:extLst>
              <a:ext uri="{FF2B5EF4-FFF2-40B4-BE49-F238E27FC236}">
                <a16:creationId xmlns:a16="http://schemas.microsoft.com/office/drawing/2014/main" xmlns="" id="{D459F183-EFD4-4088-B520-3463892B2CD8}"/>
              </a:ext>
            </a:extLst>
          </p:cNvPr>
          <p:cNvSpPr txBox="1"/>
          <p:nvPr/>
        </p:nvSpPr>
        <p:spPr>
          <a:xfrm>
            <a:off x="1181100" y="246291"/>
            <a:ext cx="9144000" cy="707886"/>
          </a:xfrm>
          <a:prstGeom prst="rect">
            <a:avLst/>
          </a:prstGeom>
          <a:noFill/>
        </p:spPr>
        <p:txBody>
          <a:bodyPr>
            <a:spAutoFit/>
          </a:bodyPr>
          <a:lstStyle/>
          <a:p>
            <a:pPr algn="ctr" fontAlgn="base">
              <a:spcBef>
                <a:spcPct val="0"/>
              </a:spcBef>
              <a:spcAft>
                <a:spcPct val="0"/>
              </a:spcAft>
              <a:buSzPct val="100000"/>
              <a:defRPr/>
            </a:pPr>
            <a:r>
              <a:rPr lang="zh-TW" altLang="en-US" sz="4000" b="1" dirty="0">
                <a:solidFill>
                  <a:srgbClr val="1BAFC3">
                    <a:lumMod val="50000"/>
                  </a:srgbClr>
                </a:solidFill>
                <a:latin typeface="微軟正黑體" panose="020B0604030504040204" pitchFamily="34" charset="-120"/>
                <a:ea typeface="微軟正黑體" panose="020B0604030504040204" pitchFamily="34" charset="-120"/>
              </a:rPr>
              <a:t>      不受理</a:t>
            </a:r>
            <a:r>
              <a:rPr lang="en-US" altLang="zh-TW" sz="40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4000" b="1" dirty="0">
                <a:solidFill>
                  <a:srgbClr val="1BAFC3">
                    <a:lumMod val="50000"/>
                  </a:srgbClr>
                </a:solidFill>
                <a:latin typeface="微軟正黑體" panose="020B0604030504040204" pitchFamily="34" charset="-120"/>
                <a:ea typeface="微軟正黑體" panose="020B0604030504040204" pitchFamily="34" charset="-120"/>
              </a:rPr>
              <a:t>提申復</a:t>
            </a:r>
            <a:r>
              <a:rPr lang="en-US" altLang="zh-TW" sz="40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4000" b="1" dirty="0">
                <a:solidFill>
                  <a:srgbClr val="1BAFC3">
                    <a:lumMod val="50000"/>
                  </a:srgbClr>
                </a:solidFill>
                <a:latin typeface="微軟正黑體" panose="020B0604030504040204" pitchFamily="34" charset="-120"/>
                <a:ea typeface="微軟正黑體" panose="020B0604030504040204" pitchFamily="34" charset="-120"/>
              </a:rPr>
              <a:t>無理由</a:t>
            </a:r>
            <a:r>
              <a:rPr kumimoji="1" lang="zh-TW" altLang="en-US" sz="4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填報範例</a:t>
            </a:r>
            <a:endParaRPr kumimoji="1" lang="en-US" altLang="zh-TW" sz="4000" dirty="0">
              <a:solidFill>
                <a:srgbClr val="FF0000"/>
              </a:solidFill>
              <a:latin typeface="微軟正黑體" panose="020B0604030504040204" pitchFamily="34" charset="-120"/>
              <a:ea typeface="微軟正黑體" panose="020B0604030504040204" pitchFamily="34" charset="-120"/>
            </a:endParaRPr>
          </a:p>
        </p:txBody>
      </p:sp>
      <p:pic>
        <p:nvPicPr>
          <p:cNvPr id="112643" name="圖片 2">
            <a:extLst>
              <a:ext uri="{FF2B5EF4-FFF2-40B4-BE49-F238E27FC236}">
                <a16:creationId xmlns:a16="http://schemas.microsoft.com/office/drawing/2014/main" xmlns="" id="{B2B448AE-16B0-4A55-98A1-04B1019D16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073" y="954177"/>
            <a:ext cx="10315854" cy="57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字方塊 37">
            <a:extLst>
              <a:ext uri="{FF2B5EF4-FFF2-40B4-BE49-F238E27FC236}">
                <a16:creationId xmlns:a16="http://schemas.microsoft.com/office/drawing/2014/main" xmlns="" id="{0192A7DA-2C38-4CC6-96A3-BE02A7F1E683}"/>
              </a:ext>
            </a:extLst>
          </p:cNvPr>
          <p:cNvSpPr txBox="1"/>
          <p:nvPr/>
        </p:nvSpPr>
        <p:spPr>
          <a:xfrm>
            <a:off x="1524000" y="399193"/>
            <a:ext cx="9144000" cy="646331"/>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不受理</a:t>
            </a:r>
            <a:r>
              <a:rPr lang="en-US" altLang="zh-TW" sz="3600" b="1" dirty="0">
                <a:solidFill>
                  <a:srgbClr val="1BAFC3">
                    <a:lumMod val="50000"/>
                  </a:srgbClr>
                </a:solidFill>
                <a:latin typeface="微軟正黑體" panose="020B0604030504040204" pitchFamily="34" charset="-120"/>
                <a:ea typeface="微軟正黑體" panose="020B0604030504040204" pitchFamily="34" charset="-120"/>
              </a:rPr>
              <a:t>-</a:t>
            </a: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不提申復</a:t>
            </a: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填報範例</a:t>
            </a:r>
            <a:endParaRPr kumimoji="1" lang="en-US" altLang="zh-TW" sz="3600" dirty="0">
              <a:solidFill>
                <a:srgbClr val="FF0000"/>
              </a:solidFill>
              <a:latin typeface="微軟正黑體" panose="020B0604030504040204" pitchFamily="34" charset="-120"/>
              <a:ea typeface="微軟正黑體" panose="020B0604030504040204" pitchFamily="34" charset="-120"/>
            </a:endParaRPr>
          </a:p>
        </p:txBody>
      </p:sp>
      <p:pic>
        <p:nvPicPr>
          <p:cNvPr id="113667" name="圖片 3">
            <a:extLst>
              <a:ext uri="{FF2B5EF4-FFF2-40B4-BE49-F238E27FC236}">
                <a16:creationId xmlns:a16="http://schemas.microsoft.com/office/drawing/2014/main" xmlns="" id="{F74DED2D-EB00-47A7-B3F1-0BB8F3E8F1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597" y="1045524"/>
            <a:ext cx="10704474" cy="562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圖片 1">
            <a:extLst>
              <a:ext uri="{FF2B5EF4-FFF2-40B4-BE49-F238E27FC236}">
                <a16:creationId xmlns:a16="http://schemas.microsoft.com/office/drawing/2014/main" xmlns="" id="{B5DD84F1-2382-4E8F-A66B-27150863D9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618" y="1300163"/>
            <a:ext cx="10011382" cy="544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字方塊 37">
            <a:extLst>
              <a:ext uri="{FF2B5EF4-FFF2-40B4-BE49-F238E27FC236}">
                <a16:creationId xmlns:a16="http://schemas.microsoft.com/office/drawing/2014/main" xmlns="" id="{6551862C-FFE2-4F75-9F06-1A0DC86278C4}"/>
              </a:ext>
            </a:extLst>
          </p:cNvPr>
          <p:cNvSpPr txBox="1"/>
          <p:nvPr/>
        </p:nvSpPr>
        <p:spPr>
          <a:xfrm>
            <a:off x="1524000" y="351131"/>
            <a:ext cx="9144000" cy="769441"/>
          </a:xfrm>
          <a:prstGeom prst="rect">
            <a:avLst/>
          </a:prstGeom>
          <a:noFill/>
        </p:spPr>
        <p:txBody>
          <a:bodyPr>
            <a:spAutoFit/>
          </a:bodyPr>
          <a:lstStyle/>
          <a:p>
            <a:pPr algn="ctr" fontAlgn="base">
              <a:spcBef>
                <a:spcPct val="0"/>
              </a:spcBef>
              <a:spcAft>
                <a:spcPct val="0"/>
              </a:spcAft>
              <a:buSzPct val="100000"/>
              <a:defRPr/>
            </a:pPr>
            <a:r>
              <a:rPr lang="zh-TW" altLang="en-US" sz="4000" b="1" dirty="0">
                <a:solidFill>
                  <a:srgbClr val="1BAFC3">
                    <a:lumMod val="50000"/>
                  </a:srgbClr>
                </a:solidFill>
                <a:latin typeface="微軟正黑體" panose="020B0604030504040204" pitchFamily="34" charset="-120"/>
                <a:ea typeface="微軟正黑體" panose="020B0604030504040204" pitchFamily="34" charset="-120"/>
                <a:sym typeface="Calibri" pitchFamily="34" charset="0"/>
              </a:rPr>
              <a:t>未申請或未檢舉</a:t>
            </a:r>
            <a:r>
              <a:rPr kumimoji="1" lang="zh-TW" altLang="en-US" sz="4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填報範例</a:t>
            </a:r>
            <a:endParaRPr kumimoji="1" lang="en-US" altLang="zh-TW" sz="4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Calibri" pitchFamily="34" charset="0"/>
            </a:endParaRPr>
          </a:p>
        </p:txBody>
      </p:sp>
      <p:sp>
        <p:nvSpPr>
          <p:cNvPr id="6" name="矩形 5">
            <a:extLst>
              <a:ext uri="{FF2B5EF4-FFF2-40B4-BE49-F238E27FC236}">
                <a16:creationId xmlns:a16="http://schemas.microsoft.com/office/drawing/2014/main" xmlns="" id="{8650E89B-FF0A-496A-AB5A-C4A91FBF78A9}"/>
              </a:ext>
            </a:extLst>
          </p:cNvPr>
          <p:cNvSpPr/>
          <p:nvPr/>
        </p:nvSpPr>
        <p:spPr>
          <a:xfrm>
            <a:off x="9503003" y="1930628"/>
            <a:ext cx="719137" cy="647700"/>
          </a:xfrm>
          <a:prstGeom prst="rect">
            <a:avLst/>
          </a:prstGeom>
          <a:solidFill>
            <a:schemeClr val="tx2">
              <a:lumMod val="60000"/>
              <a:lumOff val="40000"/>
              <a:alpha val="0"/>
            </a:schemeClr>
          </a:solidFill>
          <a:ln w="1270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114693" name="文字方塊 6">
            <a:extLst>
              <a:ext uri="{FF2B5EF4-FFF2-40B4-BE49-F238E27FC236}">
                <a16:creationId xmlns:a16="http://schemas.microsoft.com/office/drawing/2014/main" xmlns="" id="{50458E48-C62A-49FF-84C8-F58C3BC6E46C}"/>
              </a:ext>
            </a:extLst>
          </p:cNvPr>
          <p:cNvSpPr txBox="1">
            <a:spLocks noChangeArrowheads="1"/>
          </p:cNvSpPr>
          <p:nvPr/>
        </p:nvSpPr>
        <p:spPr bwMode="auto">
          <a:xfrm>
            <a:off x="7751764" y="3429000"/>
            <a:ext cx="291623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zh-TW" altLang="en-US"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請參閱</a:t>
            </a:r>
            <a:endPar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endParaRPr>
          </a:p>
          <a:p>
            <a:pPr fontAlgn="base">
              <a:spcBef>
                <a:spcPct val="0"/>
              </a:spcBef>
              <a:spcAft>
                <a:spcPct val="0"/>
              </a:spcAft>
              <a:buClrTx/>
              <a:buNone/>
            </a:pP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103</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年</a:t>
            </a: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5</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月</a:t>
            </a: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26</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日臺教學</a:t>
            </a: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三</a:t>
            </a: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字第</a:t>
            </a:r>
            <a:r>
              <a:rPr kumimoji="1" lang="en-US"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1030902914</a:t>
            </a:r>
            <a:r>
              <a:rPr kumimoji="1" lang="zh-TW" altLang="zh-TW" sz="1800" dirty="0">
                <a:solidFill>
                  <a:srgbClr val="7030A0"/>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號</a:t>
            </a:r>
            <a:endParaRPr kumimoji="1" lang="zh-TW" altLang="en-US" sz="1800" dirty="0">
              <a:solidFill>
                <a:srgbClr val="7030A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algn="ctr"/>
            <a:r>
              <a:rPr lang="en-US" altLang="zh-TW"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24</a:t>
            </a: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2" name="TextBox 7">
            <a:extLst>
              <a:ext uri="{FF2B5EF4-FFF2-40B4-BE49-F238E27FC236}">
                <a16:creationId xmlns:a16="http://schemas.microsoft.com/office/drawing/2014/main" xmlns="" id="{535AC875-17EC-4957-AB9A-68A6EA1A8143}"/>
              </a:ext>
            </a:extLst>
          </p:cNvPr>
          <p:cNvSpPr txBox="1">
            <a:spLocks noChangeArrowheads="1"/>
          </p:cNvSpPr>
          <p:nvPr/>
        </p:nvSpPr>
        <p:spPr bwMode="auto">
          <a:xfrm flipH="1">
            <a:off x="1287138" y="1370311"/>
            <a:ext cx="10298211" cy="4708981"/>
          </a:xfrm>
          <a:prstGeom prst="rect">
            <a:avLst/>
          </a:prstGeom>
          <a:noFill/>
          <a:ln w="9525">
            <a:noFill/>
            <a:miter lim="800000"/>
            <a:headEnd/>
            <a:tailEnd/>
          </a:ln>
        </p:spPr>
        <p:txBody>
          <a:bodyPr wrap="square">
            <a:spAutoFit/>
          </a:bodyPr>
          <a:lstStyle/>
          <a:p>
            <a:pPr algn="just">
              <a:spcBef>
                <a:spcPts val="1800"/>
              </a:spcBef>
              <a:buSzPct val="100000"/>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教育人員在執行職務，知悉有疑似家庭暴力</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含目睹家暴</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、性侵害或知悉兒童及少年有遭受傷害情形，自</a:t>
            </a:r>
            <a:r>
              <a:rPr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校內第一人知悉</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時起學校應於</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24</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小時內至社會安全網</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關懷</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e</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起來網站完成通報。</a:t>
            </a:r>
          </a:p>
          <a:p>
            <a:pPr algn="just" eaLnBrk="1" hangingPunct="1">
              <a:spcBef>
                <a:spcPts val="3600"/>
              </a:spcBef>
              <a:buSzPct val="100000"/>
              <a:defRPr/>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請</a:t>
            </a:r>
            <a:r>
              <a:rPr lang="zh-TW" altLang="en-US" sz="3600" b="1" dirty="0">
                <a:solidFill>
                  <a:srgbClr val="FF0000"/>
                </a:solidFill>
                <a:latin typeface="微軟正黑體" panose="020B0604030504040204" pitchFamily="34" charset="-120"/>
                <a:ea typeface="微軟正黑體" panose="020B0604030504040204" pitchFamily="34" charset="-120"/>
                <a:sym typeface="Calibri" pitchFamily="34" charset="0"/>
              </a:rPr>
              <a:t>周知校內教職員工責任通報時程</a:t>
            </a: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，若有相關情形應立即轉知學校窗口辦理通報，學校併同通報教育部校安中心。</a:t>
            </a:r>
            <a:endParaRPr kumimoji="0" lang="en-US" altLang="zh-TW" sz="36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23669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C:\Documents and Settings\moejsmpc\My Documents\1030526檢舉不申請及避免切結_頁面_1.png">
            <a:extLst>
              <a:ext uri="{FF2B5EF4-FFF2-40B4-BE49-F238E27FC236}">
                <a16:creationId xmlns:a16="http://schemas.microsoft.com/office/drawing/2014/main" xmlns="" id="{E451928E-15E8-4F4F-8298-D290D6F832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2" b="57964"/>
          <a:stretch/>
        </p:blipFill>
        <p:spPr bwMode="auto">
          <a:xfrm>
            <a:off x="1709403" y="1277719"/>
            <a:ext cx="8773194"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文字方塊 2">
            <a:extLst>
              <a:ext uri="{FF2B5EF4-FFF2-40B4-BE49-F238E27FC236}">
                <a16:creationId xmlns:a16="http://schemas.microsoft.com/office/drawing/2014/main" xmlns="" id="{5FC26B1D-A941-4723-B4CB-6BA3B6FB5E22}"/>
              </a:ext>
            </a:extLst>
          </p:cNvPr>
          <p:cNvSpPr txBox="1">
            <a:spLocks noChangeArrowheads="1"/>
          </p:cNvSpPr>
          <p:nvPr/>
        </p:nvSpPr>
        <p:spPr bwMode="auto">
          <a:xfrm>
            <a:off x="1328057" y="534987"/>
            <a:ext cx="98406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103</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年</a:t>
            </a: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5</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月</a:t>
            </a: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26</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日臺教學</a:t>
            </a: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三</a:t>
            </a: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字第</a:t>
            </a:r>
            <a:r>
              <a:rPr kumimoji="1" lang="en-US"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1030902914</a:t>
            </a:r>
            <a:r>
              <a:rPr kumimoji="1" lang="zh-TW" altLang="zh-TW" sz="3600" b="0" dirty="0">
                <a:solidFill>
                  <a:schemeClr val="accent1">
                    <a:lumMod val="75000"/>
                  </a:schemeClr>
                </a:solidFill>
                <a:latin typeface="微軟正黑體" panose="020B0604030504040204" pitchFamily="34" charset="-120"/>
                <a:ea typeface="微軟正黑體" panose="020B0604030504040204" pitchFamily="34" charset="-120"/>
                <a:hlinkClick r:id="rId3" action="ppaction://hlinksldjump">
                  <a:extLst>
                    <a:ext uri="{A12FA001-AC4F-418D-AE19-62706E023703}">
                      <ahyp:hlinkClr xmlns:ahyp="http://schemas.microsoft.com/office/drawing/2018/hyperlinkcolor" xmlns="" val="tx"/>
                    </a:ext>
                  </a:extLst>
                </a:hlinkClick>
              </a:rPr>
              <a:t>號</a:t>
            </a:r>
            <a:endParaRPr kumimoji="1" lang="zh-TW" altLang="en-US" sz="3600" b="0" dirty="0">
              <a:solidFill>
                <a:schemeClr val="accent1">
                  <a:lumMod val="75000"/>
                </a:schemeClr>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moejsmpc\My Documents\1030526檢舉不申請及避免切結_頁面_1.png">
            <a:extLst>
              <a:ext uri="{FF2B5EF4-FFF2-40B4-BE49-F238E27FC236}">
                <a16:creationId xmlns:a16="http://schemas.microsoft.com/office/drawing/2014/main" xmlns="" id="{07AC69A2-56A7-4FA4-B49F-77580BB39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036" b="3601"/>
          <a:stretch>
            <a:fillRect/>
          </a:stretch>
        </p:blipFill>
        <p:spPr bwMode="auto">
          <a:xfrm>
            <a:off x="1354418" y="0"/>
            <a:ext cx="92276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Documents and Settings\moejsmpc\My Documents\1030526檢舉不申請及避免切結_頁面_2.png">
            <a:extLst>
              <a:ext uri="{FF2B5EF4-FFF2-40B4-BE49-F238E27FC236}">
                <a16:creationId xmlns:a16="http://schemas.microsoft.com/office/drawing/2014/main" xmlns="" id="{967E0F8B-9EE8-4F6A-81D5-2D754478B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80" b="59366"/>
          <a:stretch>
            <a:fillRect/>
          </a:stretch>
        </p:blipFill>
        <p:spPr bwMode="auto">
          <a:xfrm>
            <a:off x="1523999" y="304800"/>
            <a:ext cx="9324975"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群組 3">
            <a:extLst>
              <a:ext uri="{FF2B5EF4-FFF2-40B4-BE49-F238E27FC236}">
                <a16:creationId xmlns:a16="http://schemas.microsoft.com/office/drawing/2014/main" xmlns="" id="{E1754E4D-C198-47C3-8B56-344AD5A9F931}"/>
              </a:ext>
            </a:extLst>
          </p:cNvPr>
          <p:cNvGrpSpPr>
            <a:grpSpLocks/>
          </p:cNvGrpSpPr>
          <p:nvPr/>
        </p:nvGrpSpPr>
        <p:grpSpPr bwMode="auto">
          <a:xfrm>
            <a:off x="2166938" y="0"/>
            <a:ext cx="8253411" cy="6858000"/>
            <a:chOff x="755576" y="2006011"/>
            <a:chExt cx="7564438" cy="4679373"/>
          </a:xfrm>
        </p:grpSpPr>
        <p:pic>
          <p:nvPicPr>
            <p:cNvPr id="118788" name="Picture 2" descr="C:\Documents and Settings\moejsmpc\My Documents\1030526檢舉不申請及避免切結_頁面_2.png">
              <a:extLst>
                <a:ext uri="{FF2B5EF4-FFF2-40B4-BE49-F238E27FC236}">
                  <a16:creationId xmlns:a16="http://schemas.microsoft.com/office/drawing/2014/main" xmlns="" id="{FB6381BC-32A0-4A60-A57C-A8DE30EDE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151" b="30054"/>
            <a:stretch>
              <a:fillRect/>
            </a:stretch>
          </p:blipFill>
          <p:spPr bwMode="auto">
            <a:xfrm>
              <a:off x="755576" y="2006011"/>
              <a:ext cx="7564438" cy="3079173"/>
            </a:xfrm>
            <a:prstGeom prst="rect">
              <a:avLst/>
            </a:prstGeom>
            <a:noFill/>
            <a:ln w="9525">
              <a:solidFill>
                <a:srgbClr val="3D2EFA"/>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118789" name="Picture 3" descr="C:\Documents and Settings\moejsmpc\My Documents\1030526檢舉不申請及避免切結_頁面_2.png">
              <a:extLst>
                <a:ext uri="{FF2B5EF4-FFF2-40B4-BE49-F238E27FC236}">
                  <a16:creationId xmlns:a16="http://schemas.microsoft.com/office/drawing/2014/main" xmlns="" id="{2EE9ACDF-EA92-4EAD-915C-A89D0E51A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532" b="3503"/>
            <a:stretch>
              <a:fillRect/>
            </a:stretch>
          </p:blipFill>
          <p:spPr bwMode="auto">
            <a:xfrm>
              <a:off x="755576" y="5085184"/>
              <a:ext cx="7564438" cy="1600200"/>
            </a:xfrm>
            <a:prstGeom prst="rect">
              <a:avLst/>
            </a:prstGeom>
            <a:noFill/>
            <a:ln w="9525">
              <a:solidFill>
                <a:srgbClr val="3D2EFA"/>
              </a:solidFill>
              <a:prstDash val="sysDot"/>
              <a:miter lim="800000"/>
              <a:headEnd/>
              <a:tailEnd/>
            </a:ln>
            <a:extLst>
              <a:ext uri="{909E8E84-426E-40DD-AFC4-6F175D3DCCD1}">
                <a14:hiddenFill xmlns:a14="http://schemas.microsoft.com/office/drawing/2010/main">
                  <a:solidFill>
                    <a:srgbClr val="FFFFFF"/>
                  </a:solidFill>
                </a14:hiddenFill>
              </a:ext>
            </a:extLst>
          </p:spPr>
        </p:pic>
      </p:grpSp>
      <p:cxnSp>
        <p:nvCxnSpPr>
          <p:cNvPr id="7" name="直線接點 6">
            <a:extLst>
              <a:ext uri="{FF2B5EF4-FFF2-40B4-BE49-F238E27FC236}">
                <a16:creationId xmlns:a16="http://schemas.microsoft.com/office/drawing/2014/main" xmlns="" id="{971AA7EB-C1A6-4EF7-B977-D62F9B470525}"/>
              </a:ext>
            </a:extLst>
          </p:cNvPr>
          <p:cNvCxnSpPr/>
          <p:nvPr/>
        </p:nvCxnSpPr>
        <p:spPr>
          <a:xfrm flipV="1">
            <a:off x="3575051" y="3141664"/>
            <a:ext cx="5616575" cy="71437"/>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xmlns="" id="{8D72DBD1-13F0-4CA5-9BE3-F5AA449495D7}"/>
              </a:ext>
            </a:extLst>
          </p:cNvPr>
          <p:cNvSpPr txBox="1"/>
          <p:nvPr/>
        </p:nvSpPr>
        <p:spPr>
          <a:xfrm>
            <a:off x="1547814" y="305707"/>
            <a:ext cx="9144000" cy="1200329"/>
          </a:xfrm>
          <a:prstGeom prst="rect">
            <a:avLst/>
          </a:prstGeom>
          <a:noFill/>
        </p:spPr>
        <p:txBody>
          <a:bodyPr>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被害人學校</a:t>
            </a:r>
            <a:r>
              <a:rPr kumimoji="1" lang="zh-TW" altLang="en-US" sz="36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填報範例</a:t>
            </a:r>
            <a:endParaRPr lang="en-US" altLang="zh-TW" sz="3600" b="1" dirty="0">
              <a:solidFill>
                <a:srgbClr val="FF0000"/>
              </a:solidFill>
              <a:latin typeface="微軟正黑體" panose="020B0604030504040204" pitchFamily="34" charset="-120"/>
              <a:ea typeface="微軟正黑體" panose="020B0604030504040204" pitchFamily="34" charset="-120"/>
              <a:sym typeface="Calibri" pitchFamily="34" charset="0"/>
            </a:endParaRPr>
          </a:p>
          <a:p>
            <a:pPr algn="ctr">
              <a:defRPr/>
            </a:pP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pic>
        <p:nvPicPr>
          <p:cNvPr id="119811" name="圖片 11" descr="被害人學校.JPG">
            <a:extLst>
              <a:ext uri="{FF2B5EF4-FFF2-40B4-BE49-F238E27FC236}">
                <a16:creationId xmlns:a16="http://schemas.microsoft.com/office/drawing/2014/main" xmlns="" id="{1D91C813-F525-4ECC-9C56-BED6A40527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6" y="979714"/>
            <a:ext cx="9648429" cy="557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xmlns="" id="{96253631-E968-4F76-963C-069AE81404FF}"/>
              </a:ext>
            </a:extLst>
          </p:cNvPr>
          <p:cNvSpPr/>
          <p:nvPr/>
        </p:nvSpPr>
        <p:spPr>
          <a:xfrm>
            <a:off x="5552395" y="2991257"/>
            <a:ext cx="3027362"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279">
            <a:extLst>
              <a:ext uri="{FF2B5EF4-FFF2-40B4-BE49-F238E27FC236}">
                <a16:creationId xmlns:a16="http://schemas.microsoft.com/office/drawing/2014/main" xmlns="" id="{20BDDD86-5C97-4079-9259-005E8CBAB34A}"/>
              </a:ext>
            </a:extLst>
          </p:cNvPr>
          <p:cNvCxnSpPr>
            <a:cxnSpLocks/>
          </p:cNvCxnSpPr>
          <p:nvPr/>
        </p:nvCxnSpPr>
        <p:spPr>
          <a:xfrm>
            <a:off x="1093788" y="2138224"/>
            <a:ext cx="10093325"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xmlns="" id="{9D1547C6-DD71-48D5-9DA0-F6C8B8A96893}"/>
              </a:ext>
            </a:extLst>
          </p:cNvPr>
          <p:cNvSpPr>
            <a:spLocks noChangeArrowheads="1"/>
          </p:cNvSpPr>
          <p:nvPr/>
        </p:nvSpPr>
        <p:spPr bwMode="auto">
          <a:xfrm>
            <a:off x="1004888" y="1393825"/>
            <a:ext cx="10182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ea typeface="DengXia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engXian" panose="02010600030101010101" pitchFamily="2" charset="-122"/>
                <a:ea typeface="DengXia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engXian" panose="02010600030101010101" pitchFamily="2" charset="-122"/>
                <a:ea typeface="DengXia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a:t>
            </a: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sym typeface="Wingdings 2" panose="05020102010507070707" pitchFamily="18" charset="2"/>
              </a:rPr>
              <a:t>調查報告</a:t>
            </a:r>
            <a:r>
              <a:rPr lang="zh-TW" altLang="en-US" sz="4000" b="1" noProof="0" dirty="0">
                <a:solidFill>
                  <a:prstClr val="black"/>
                </a:solidFill>
                <a:latin typeface="微軟正黑體" panose="020B0604030504040204" pitchFamily="34" charset="-120"/>
                <a:ea typeface="微軟正黑體" panose="020B0604030504040204" pitchFamily="34" charset="-120"/>
                <a:sym typeface="Wingdings 2" panose="05020102010507070707" pitchFamily="18" charset="2"/>
              </a:rPr>
              <a:t>：</a:t>
            </a:r>
            <a:endParaRPr kumimoji="0" lang="zh-CN"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 name="矩形 30">
            <a:extLst>
              <a:ext uri="{FF2B5EF4-FFF2-40B4-BE49-F238E27FC236}">
                <a16:creationId xmlns:a16="http://schemas.microsoft.com/office/drawing/2014/main" xmlns="" id="{840B7990-9D96-4335-9F06-74EF492F6F81}"/>
              </a:ext>
            </a:extLst>
          </p:cNvPr>
          <p:cNvSpPr>
            <a:spLocks noChangeArrowheads="1"/>
          </p:cNvSpPr>
          <p:nvPr/>
        </p:nvSpPr>
        <p:spPr bwMode="auto">
          <a:xfrm>
            <a:off x="870743" y="2226935"/>
            <a:ext cx="10539413"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DengXian" panose="02010600030101010101" pitchFamily="2" charset="-122"/>
                <a:ea typeface="DengXia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engXian" panose="02010600030101010101" pitchFamily="2" charset="-122"/>
                <a:ea typeface="DengXia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engXian" panose="02010600030101010101" pitchFamily="2" charset="-122"/>
                <a:ea typeface="DengXia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engXian" panose="02010600030101010101" pitchFamily="2" charset="-122"/>
                <a:ea typeface="DengXia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應檢附最後一頁落款為學校性平會</a:t>
            </a:r>
            <a:r>
              <a:rPr kumimoji="0" lang="zh-TW" altLang="en-US" sz="36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及有性平會結案日期之調查報告，非調查小組簽名之版本。</a:t>
            </a:r>
            <a:endParaRPr kumimoji="0" lang="en-US" altLang="zh-TW" sz="36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zh-TW" altLang="en-US" sz="3200" b="1" dirty="0">
                <a:solidFill>
                  <a:srgbClr val="7030A0"/>
                </a:solidFill>
                <a:latin typeface="微軟正黑體" panose="020B0604030504040204" pitchFamily="34" charset="-120"/>
                <a:ea typeface="微軟正黑體" panose="020B0604030504040204" pitchFamily="34" charset="-120"/>
              </a:rPr>
              <a:t>性平法</a:t>
            </a:r>
            <a:r>
              <a:rPr lang="en-US" altLang="zh-TW" sz="3200" b="1" dirty="0">
                <a:solidFill>
                  <a:srgbClr val="7030A0"/>
                </a:solidFill>
                <a:latin typeface="微軟正黑體" panose="020B0604030504040204" pitchFamily="34" charset="-120"/>
                <a:ea typeface="微軟正黑體" panose="020B0604030504040204" pitchFamily="34" charset="-120"/>
              </a:rPr>
              <a:t>35</a:t>
            </a:r>
            <a:r>
              <a:rPr lang="zh-TW" altLang="en-US" sz="3200" b="1" dirty="0">
                <a:solidFill>
                  <a:srgbClr val="7030A0"/>
                </a:solidFill>
                <a:latin typeface="微軟正黑體" panose="020B0604030504040204" pitchFamily="34" charset="-120"/>
                <a:ea typeface="微軟正黑體" panose="020B0604030504040204" pitchFamily="34" charset="-120"/>
              </a:rPr>
              <a:t>：學校及主管機關對於予本法事件有關之事實認定，應依據其所設性別平等教育委員會之調查報告。</a:t>
            </a:r>
            <a:endParaRPr lang="en-US" altLang="zh-TW" sz="3200" b="1" dirty="0">
              <a:solidFill>
                <a:srgbClr val="7030A0"/>
              </a:solidFill>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lang="en-US" altLang="zh-CN" sz="1600" b="1" dirty="0">
              <a:solidFill>
                <a:srgbClr val="7030A0"/>
              </a:solidFill>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zh-TW" altLang="en-US" sz="3600" b="1" dirty="0">
                <a:solidFill>
                  <a:srgbClr val="7030A0"/>
                </a:solidFill>
                <a:latin typeface="微軟正黑體" panose="020B0604030504040204" pitchFamily="34" charset="-120"/>
                <a:ea typeface="微軟正黑體" panose="020B0604030504040204" pitchFamily="34" charset="-120"/>
              </a:rPr>
              <a:t>例： </a:t>
            </a:r>
            <a:r>
              <a:rPr lang="en-US" altLang="zh-TW" sz="3600" b="1" dirty="0">
                <a:solidFill>
                  <a:srgbClr val="7030A0"/>
                </a:solidFill>
                <a:latin typeface="微軟正黑體" panose="020B0604030504040204" pitchFamily="34" charset="-120"/>
                <a:ea typeface="微軟正黑體" panose="020B0604030504040204" pitchFamily="34" charset="-120"/>
              </a:rPr>
              <a:t>(</a:t>
            </a:r>
            <a:r>
              <a:rPr lang="zh-TW" altLang="en-US" sz="3600" b="1" dirty="0">
                <a:solidFill>
                  <a:srgbClr val="7030A0"/>
                </a:solidFill>
                <a:latin typeface="微軟正黑體" panose="020B0604030504040204" pitchFamily="34" charset="-120"/>
                <a:ea typeface="微軟正黑體" panose="020B0604030504040204" pitchFamily="34" charset="-120"/>
              </a:rPr>
              <a:t>以下空白</a:t>
            </a:r>
            <a:r>
              <a:rPr lang="en-US" altLang="zh-TW" sz="3600" b="1" dirty="0">
                <a:solidFill>
                  <a:srgbClr val="7030A0"/>
                </a:solidFill>
                <a:latin typeface="微軟正黑體" panose="020B0604030504040204" pitchFamily="34" charset="-120"/>
                <a:ea typeface="微軟正黑體" panose="020B0604030504040204" pitchFamily="34" charset="-120"/>
              </a:rPr>
              <a:t>)</a:t>
            </a:r>
            <a:r>
              <a:rPr lang="zh-TW" altLang="en-US" sz="3600" b="1" dirty="0">
                <a:solidFill>
                  <a:srgbClr val="7030A0"/>
                </a:solidFill>
                <a:latin typeface="微軟正黑體" panose="020B0604030504040204" pitchFamily="34" charset="-120"/>
                <a:ea typeface="微軟正黑體" panose="020B0604030504040204" pitchFamily="34" charset="-120"/>
              </a:rPr>
              <a:t>  </a:t>
            </a:r>
            <a:endParaRPr lang="en-US" altLang="zh-TW" sz="3600" b="1" dirty="0">
              <a:solidFill>
                <a:srgbClr val="7030A0"/>
              </a:solidFill>
              <a:latin typeface="微軟正黑體" panose="020B0604030504040204" pitchFamily="34" charset="-120"/>
              <a:ea typeface="微軟正黑體" panose="020B0604030504040204" pitchFamily="34" charset="-120"/>
            </a:endParaRPr>
          </a:p>
          <a:p>
            <a:pPr lvl="0" algn="r" fontAlgn="base">
              <a:lnSpc>
                <a:spcPct val="100000"/>
              </a:lnSpc>
              <a:spcBef>
                <a:spcPts val="600"/>
              </a:spcBef>
              <a:spcAft>
                <a:spcPct val="0"/>
              </a:spcAft>
              <a:buNone/>
            </a:pPr>
            <a:r>
              <a:rPr lang="zh-TW" altLang="en-US" sz="3600" b="1" dirty="0">
                <a:solidFill>
                  <a:srgbClr val="7030A0"/>
                </a:solidFill>
                <a:latin typeface="微軟正黑體" panose="020B0604030504040204" pitchFamily="34" charset="-120"/>
                <a:ea typeface="微軟正黑體" panose="020B0604030504040204" pitchFamily="34" charset="-120"/>
              </a:rPr>
              <a:t>                    </a:t>
            </a:r>
            <a:r>
              <a:rPr lang="zh-TW" altLang="en-US" sz="3600" b="1" dirty="0">
                <a:solidFill>
                  <a:srgbClr val="7030A0"/>
                </a:solidFill>
                <a:latin typeface="微軟正黑體" panose="020B0604030504040204" pitchFamily="34" charset="-120"/>
                <a:ea typeface="微軟正黑體" panose="020B0604030504040204" pitchFamily="34" charset="-120"/>
                <a:sym typeface="Wingdings 2" panose="05020102010507070707" pitchFamily="18" charset="2"/>
              </a:rPr>
              <a:t>性別平等教育委員會</a:t>
            </a:r>
            <a:endParaRPr lang="en-US" altLang="zh-TW" sz="3600" b="1" dirty="0">
              <a:solidFill>
                <a:srgbClr val="7030A0"/>
              </a:solidFill>
              <a:latin typeface="微軟正黑體" panose="020B0604030504040204" pitchFamily="34" charset="-120"/>
              <a:ea typeface="微軟正黑體" panose="020B0604030504040204" pitchFamily="34" charset="-120"/>
              <a:sym typeface="Wingdings 2" panose="05020102010507070707" pitchFamily="18" charset="2"/>
            </a:endParaRPr>
          </a:p>
          <a:p>
            <a:pPr lvl="0" algn="r" fontAlgn="base">
              <a:lnSpc>
                <a:spcPct val="100000"/>
              </a:lnSpc>
              <a:spcBef>
                <a:spcPts val="600"/>
              </a:spcBef>
              <a:spcAft>
                <a:spcPct val="0"/>
              </a:spcAft>
              <a:buNone/>
            </a:pPr>
            <a:r>
              <a:rPr lang="zh-TW" altLang="en-US" sz="3600" b="1" dirty="0">
                <a:solidFill>
                  <a:srgbClr val="7030A0"/>
                </a:solidFill>
                <a:latin typeface="微軟正黑體" panose="020B0604030504040204" pitchFamily="34" charset="-120"/>
                <a:ea typeface="微軟正黑體" panose="020B0604030504040204" pitchFamily="34" charset="-120"/>
                <a:sym typeface="Wingdings 2" panose="05020102010507070707" pitchFamily="18" charset="2"/>
              </a:rPr>
              <a:t> 中華民國     年    月    日</a:t>
            </a:r>
            <a:r>
              <a:rPr lang="zh-TW" altLang="en-US" sz="3600" b="1" dirty="0">
                <a:solidFill>
                  <a:srgbClr val="7030A0"/>
                </a:solidFill>
                <a:latin typeface="微軟正黑體" panose="020B0604030504040204" pitchFamily="34" charset="-120"/>
                <a:ea typeface="微軟正黑體" panose="020B0604030504040204" pitchFamily="34" charset="-120"/>
              </a:rPr>
              <a:t>                            </a:t>
            </a:r>
            <a:endParaRPr lang="en-US" altLang="zh-CN" sz="3600" b="1" dirty="0">
              <a:solidFill>
                <a:srgbClr val="7030A0"/>
              </a:solidFill>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cs typeface="+mn-cs"/>
            </a:endParaRPr>
          </a:p>
        </p:txBody>
      </p:sp>
      <p:cxnSp>
        <p:nvCxnSpPr>
          <p:cNvPr id="6" name="直接连接符 300">
            <a:extLst>
              <a:ext uri="{FF2B5EF4-FFF2-40B4-BE49-F238E27FC236}">
                <a16:creationId xmlns:a16="http://schemas.microsoft.com/office/drawing/2014/main" xmlns="" id="{01602324-AD56-4C62-B595-6E542FFCCB13}"/>
              </a:ext>
            </a:extLst>
          </p:cNvPr>
          <p:cNvCxnSpPr>
            <a:cxnSpLocks/>
          </p:cNvCxnSpPr>
          <p:nvPr/>
        </p:nvCxnSpPr>
        <p:spPr>
          <a:xfrm>
            <a:off x="1004888" y="2797629"/>
            <a:ext cx="6985226"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矩形 1">
            <a:extLst>
              <a:ext uri="{FF2B5EF4-FFF2-40B4-BE49-F238E27FC236}">
                <a16:creationId xmlns:a16="http://schemas.microsoft.com/office/drawing/2014/main" xmlns="" id="{EB2510E9-803E-4470-AA9A-51D6F5050A5E}"/>
              </a:ext>
            </a:extLst>
          </p:cNvPr>
          <p:cNvSpPr/>
          <p:nvPr/>
        </p:nvSpPr>
        <p:spPr>
          <a:xfrm>
            <a:off x="1807029" y="4479975"/>
            <a:ext cx="9808028" cy="2148161"/>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881092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nodeType="afterGroup">
                            <p:stCondLst>
                              <p:cond delay="1500"/>
                            </p:stCondLst>
                            <p:childTnLst>
                              <p:par>
                                <p:cTn id="17" presetID="16" presetClass="entr" presetSubtype="37"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3">
            <a:extLst>
              <a:ext uri="{FF2B5EF4-FFF2-40B4-BE49-F238E27FC236}">
                <a16:creationId xmlns:a16="http://schemas.microsoft.com/office/drawing/2014/main" xmlns="" id="{191871C0-89A9-4D9E-8E1D-8C7CBAE79F91}"/>
              </a:ext>
            </a:extLst>
          </p:cNvPr>
          <p:cNvSpPr txBox="1">
            <a:spLocks noGrp="1"/>
          </p:cNvSpPr>
          <p:nvPr/>
        </p:nvSpPr>
        <p:spPr>
          <a:xfrm>
            <a:off x="9983789" y="6305550"/>
            <a:ext cx="611187" cy="476250"/>
          </a:xfrm>
          <a:prstGeom prst="rect">
            <a:avLst/>
          </a:prstGeom>
          <a:noFill/>
        </p:spPr>
        <p:txBody>
          <a:bodyPr anchor="b"/>
          <a:lstStyle/>
          <a:p>
            <a:pPr algn="ctr" fontAlgn="base">
              <a:spcBef>
                <a:spcPct val="0"/>
              </a:spcBef>
              <a:spcAft>
                <a:spcPct val="0"/>
              </a:spcAft>
              <a:defRPr/>
            </a:pPr>
            <a:r>
              <a:rPr lang="en-US" altLang="zh-TW" sz="1600" b="1" dirty="0">
                <a:solidFill>
                  <a:srgbClr val="0033CC"/>
                </a:solidFill>
                <a:latin typeface="Tahoma" pitchFamily="34" charset="0"/>
                <a:ea typeface="新細明體" panose="02020500000000000000" pitchFamily="18" charset="-120"/>
                <a:cs typeface="Tahoma" pitchFamily="34" charset="0"/>
              </a:rPr>
              <a:t>1</a:t>
            </a:r>
          </a:p>
        </p:txBody>
      </p:sp>
      <p:sp>
        <p:nvSpPr>
          <p:cNvPr id="8" name="TextBox 7">
            <a:extLst>
              <a:ext uri="{FF2B5EF4-FFF2-40B4-BE49-F238E27FC236}">
                <a16:creationId xmlns:a16="http://schemas.microsoft.com/office/drawing/2014/main" xmlns="" id="{93D4AF25-FB0D-4021-9E59-473F1A1256E0}"/>
              </a:ext>
            </a:extLst>
          </p:cNvPr>
          <p:cNvSpPr txBox="1">
            <a:spLocks noChangeArrowheads="1"/>
          </p:cNvSpPr>
          <p:nvPr/>
        </p:nvSpPr>
        <p:spPr bwMode="auto">
          <a:xfrm flipH="1">
            <a:off x="2063750" y="2708276"/>
            <a:ext cx="6192838" cy="775597"/>
          </a:xfrm>
          <a:prstGeom prst="rect">
            <a:avLst/>
          </a:prstGeom>
          <a:noFill/>
          <a:ln w="9525">
            <a:noFill/>
            <a:miter lim="800000"/>
            <a:headEnd/>
            <a:tailEnd/>
          </a:ln>
        </p:spPr>
        <p:txBody>
          <a:bodyPr>
            <a:spAutoFit/>
          </a:bodyPr>
          <a:lstStyle/>
          <a:p>
            <a:pPr algn="ctr" fontAlgn="base">
              <a:lnSpc>
                <a:spcPts val="5000"/>
              </a:lnSpc>
              <a:spcBef>
                <a:spcPct val="0"/>
              </a:spcBef>
              <a:spcAft>
                <a:spcPct val="0"/>
              </a:spcAft>
              <a:buSzPct val="100000"/>
              <a:defRPr/>
            </a:pPr>
            <a:r>
              <a:rPr lang="zh-TW" altLang="en-US" sz="6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審核作業</a:t>
            </a:r>
            <a:endParaRPr lang="en-US" altLang="zh-TW" sz="6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endParaRPr>
          </a:p>
        </p:txBody>
      </p:sp>
      <p:pic>
        <p:nvPicPr>
          <p:cNvPr id="121860" name="圖片 15" descr="business-closing-the-deal-backgrounds-powerpoint.jpg">
            <a:extLst>
              <a:ext uri="{FF2B5EF4-FFF2-40B4-BE49-F238E27FC236}">
                <a16:creationId xmlns:a16="http://schemas.microsoft.com/office/drawing/2014/main" xmlns="" id="{29838DBF-3E02-49ED-AC31-F158068E08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6" y="3700463"/>
            <a:ext cx="2963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0BBB168A-A289-4D04-97C4-86674184D8CC}"/>
              </a:ext>
            </a:extLst>
          </p:cNvPr>
          <p:cNvSpPr txBox="1"/>
          <p:nvPr/>
        </p:nvSpPr>
        <p:spPr>
          <a:xfrm>
            <a:off x="1454188" y="411856"/>
            <a:ext cx="9283624" cy="646331"/>
          </a:xfrm>
          <a:prstGeom prst="rect">
            <a:avLst/>
          </a:prstGeom>
          <a:noFill/>
        </p:spPr>
        <p:txBody>
          <a:bodyPr wrap="square">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審核作業</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xmlns="" id="{12629542-2418-4A6A-9485-487F4FFEDE30}"/>
              </a:ext>
            </a:extLst>
          </p:cNvPr>
          <p:cNvSpPr txBox="1"/>
          <p:nvPr/>
        </p:nvSpPr>
        <p:spPr>
          <a:xfrm>
            <a:off x="1430386" y="915093"/>
            <a:ext cx="9307800" cy="646331"/>
          </a:xfrm>
          <a:prstGeom prst="rect">
            <a:avLst/>
          </a:prstGeom>
          <a:noFill/>
        </p:spPr>
        <p:txBody>
          <a:bodyPr wrap="square">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學校主管以上層級</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pic>
        <p:nvPicPr>
          <p:cNvPr id="123908" name="圖片 1">
            <a:extLst>
              <a:ext uri="{FF2B5EF4-FFF2-40B4-BE49-F238E27FC236}">
                <a16:creationId xmlns:a16="http://schemas.microsoft.com/office/drawing/2014/main" xmlns="" id="{E666C77C-2ADC-4D1B-A988-F6B5853DD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746" y="118329"/>
            <a:ext cx="2060523" cy="223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圖片 2">
            <a:extLst>
              <a:ext uri="{FF2B5EF4-FFF2-40B4-BE49-F238E27FC236}">
                <a16:creationId xmlns:a16="http://schemas.microsoft.com/office/drawing/2014/main" xmlns="" id="{9DEB3709-3E6E-46C0-BDF4-8C29994B20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746" y="1762490"/>
            <a:ext cx="10540508" cy="498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a:extLst>
              <a:ext uri="{FF2B5EF4-FFF2-40B4-BE49-F238E27FC236}">
                <a16:creationId xmlns:a16="http://schemas.microsoft.com/office/drawing/2014/main" xmlns="" id="{670A4FC1-9E57-47FD-B326-374E07951DF2}"/>
              </a:ext>
            </a:extLst>
          </p:cNvPr>
          <p:cNvSpPr/>
          <p:nvPr/>
        </p:nvSpPr>
        <p:spPr>
          <a:xfrm>
            <a:off x="10432972" y="3030537"/>
            <a:ext cx="1244907" cy="3415607"/>
          </a:xfrm>
          <a:prstGeom prst="ellipse">
            <a:avLst/>
          </a:prstGeom>
          <a:solidFill>
            <a:schemeClr val="tx2">
              <a:lumMod val="60000"/>
              <a:lumOff val="40000"/>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23C75559-39B5-4D3C-908F-A67056AAC983}"/>
              </a:ext>
            </a:extLst>
          </p:cNvPr>
          <p:cNvSpPr txBox="1"/>
          <p:nvPr/>
        </p:nvSpPr>
        <p:spPr>
          <a:xfrm>
            <a:off x="1524000" y="503237"/>
            <a:ext cx="9144000" cy="646113"/>
          </a:xfrm>
          <a:prstGeom prst="rect">
            <a:avLst/>
          </a:prstGeom>
          <a:noFill/>
        </p:spPr>
        <p:txBody>
          <a:bodyPr>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審核作業</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sp>
        <p:nvSpPr>
          <p:cNvPr id="125955" name="文字方塊 12">
            <a:extLst>
              <a:ext uri="{FF2B5EF4-FFF2-40B4-BE49-F238E27FC236}">
                <a16:creationId xmlns:a16="http://schemas.microsoft.com/office/drawing/2014/main" xmlns="" id="{D64F00D8-75B1-40B3-9F00-F401BD2EE655}"/>
              </a:ext>
            </a:extLst>
          </p:cNvPr>
          <p:cNvSpPr txBox="1">
            <a:spLocks noChangeArrowheads="1"/>
          </p:cNvSpPr>
          <p:nvPr/>
        </p:nvSpPr>
        <p:spPr bwMode="auto">
          <a:xfrm>
            <a:off x="1847851" y="1627188"/>
            <a:ext cx="8569325"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120000"/>
              </a:lnSpc>
              <a:spcBef>
                <a:spcPct val="0"/>
              </a:spcBef>
              <a:spcAft>
                <a:spcPct val="0"/>
              </a:spcAft>
              <a:buClrTx/>
              <a:buNone/>
            </a:pPr>
            <a:r>
              <a:rPr lang="zh-TW" altLang="en-US" sz="3600" b="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以主管級以上之帳號登入，於待審核案件區完成案件審核作業。</a:t>
            </a:r>
            <a:endParaRPr lang="en-US" altLang="zh-TW" sz="3600" b="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Bef>
                <a:spcPct val="0"/>
              </a:spcBef>
              <a:spcAft>
                <a:spcPct val="0"/>
              </a:spcAft>
              <a:buClrTx/>
              <a:buNone/>
            </a:pPr>
            <a:r>
              <a:rPr lang="en-US" altLang="zh-TW"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Q</a:t>
            </a:r>
            <a:r>
              <a:rPr lang="zh-TW" altLang="en-US"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：何謂</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審核</a:t>
            </a:r>
            <a:r>
              <a:rPr lang="zh-TW" altLang="en-US"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Bef>
                <a:spcPct val="0"/>
              </a:spcBef>
              <a:spcAft>
                <a:spcPct val="0"/>
              </a:spcAft>
              <a:buClrTx/>
              <a:buNone/>
            </a:pPr>
            <a:r>
              <a:rPr lang="en-US" altLang="zh-TW"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：本案尚待帳號登入者完成審核作業。</a:t>
            </a:r>
            <a:endParaRPr lang="en-US" altLang="zh-TW"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Bef>
                <a:spcPct val="0"/>
              </a:spcBef>
              <a:spcAft>
                <a:spcPct val="0"/>
              </a:spcAft>
              <a:buClrTx/>
              <a:buNone/>
            </a:pPr>
            <a:r>
              <a:rPr lang="en-US" altLang="zh-TW"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Q</a:t>
            </a:r>
            <a:r>
              <a:rPr lang="zh-TW" altLang="en-US"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：何謂</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檢視</a:t>
            </a:r>
            <a:r>
              <a:rPr lang="zh-TW" altLang="en-US"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6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fontAlgn="base">
              <a:lnSpc>
                <a:spcPct val="120000"/>
              </a:lnSpc>
              <a:spcBef>
                <a:spcPct val="0"/>
              </a:spcBef>
              <a:spcAft>
                <a:spcPct val="0"/>
              </a:spcAft>
              <a:buClrTx/>
              <a:buNone/>
            </a:pPr>
            <a:r>
              <a:rPr lang="en-US" altLang="zh-TW"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：本案尚待其他人員完成審核作業。</a:t>
            </a:r>
            <a:endParaRPr lang="en-US" altLang="zh-TW" sz="36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89BAD6CA-17AC-4C72-9CED-57AD4C4C6BEF}"/>
              </a:ext>
            </a:extLst>
          </p:cNvPr>
          <p:cNvSpPr txBox="1"/>
          <p:nvPr/>
        </p:nvSpPr>
        <p:spPr>
          <a:xfrm>
            <a:off x="1524000" y="464457"/>
            <a:ext cx="9144000" cy="646113"/>
          </a:xfrm>
          <a:prstGeom prst="rect">
            <a:avLst/>
          </a:prstGeom>
          <a:noFill/>
        </p:spPr>
        <p:txBody>
          <a:bodyPr>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審核作業</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pic>
        <p:nvPicPr>
          <p:cNvPr id="128003" name="圖片 1">
            <a:extLst>
              <a:ext uri="{FF2B5EF4-FFF2-40B4-BE49-F238E27FC236}">
                <a16:creationId xmlns:a16="http://schemas.microsoft.com/office/drawing/2014/main" xmlns="" id="{5759AD48-FB06-4F43-A946-400BE57E2C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4540" y="1224870"/>
            <a:ext cx="9967874" cy="55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1019075" y="226402"/>
            <a:ext cx="1299101" cy="1299101"/>
          </a:xfrm>
          <a:prstGeom prst="ellipse">
            <a:avLst/>
          </a:prstGeom>
          <a:solidFill>
            <a:srgbClr val="F6E8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21781" y="845764"/>
            <a:ext cx="524547" cy="524547"/>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群組 8">
            <a:extLst>
              <a:ext uri="{FF2B5EF4-FFF2-40B4-BE49-F238E27FC236}">
                <a16:creationId xmlns:a16="http://schemas.microsoft.com/office/drawing/2014/main" xmlns="" id="{48AAE444-C9DC-40AE-8C19-EBD542A203E7}"/>
              </a:ext>
            </a:extLst>
          </p:cNvPr>
          <p:cNvGrpSpPr/>
          <p:nvPr/>
        </p:nvGrpSpPr>
        <p:grpSpPr>
          <a:xfrm>
            <a:off x="547461" y="1743781"/>
            <a:ext cx="952500" cy="952500"/>
            <a:chOff x="821781" y="1926661"/>
            <a:chExt cx="952500" cy="952500"/>
          </a:xfrm>
        </p:grpSpPr>
        <p:sp>
          <p:nvSpPr>
            <p:cNvPr id="53" name="椭圆 24">
              <a:extLst>
                <a:ext uri="{FF2B5EF4-FFF2-40B4-BE49-F238E27FC236}">
                  <a16:creationId xmlns:a16="http://schemas.microsoft.com/office/drawing/2014/main" xmlns="" id="{CFC01B6D-AF1A-41DD-B014-C61C7CB1D0CB}"/>
                </a:ext>
              </a:extLst>
            </p:cNvPr>
            <p:cNvSpPr/>
            <p:nvPr/>
          </p:nvSpPr>
          <p:spPr>
            <a:xfrm>
              <a:off x="1561458" y="2610164"/>
              <a:ext cx="191910" cy="191910"/>
            </a:xfrm>
            <a:prstGeom prst="ellipse">
              <a:avLst/>
            </a:prstGeom>
            <a:solidFill>
              <a:srgbClr val="F8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sp>
          <p:nvSpPr>
            <p:cNvPr id="70" name="椭圆 3">
              <a:extLst>
                <a:ext uri="{FF2B5EF4-FFF2-40B4-BE49-F238E27FC236}">
                  <a16:creationId xmlns:a16="http://schemas.microsoft.com/office/drawing/2014/main" xmlns="" id="{788413E0-F43B-4B23-B669-AC2EE18FC54E}"/>
                </a:ext>
              </a:extLst>
            </p:cNvPr>
            <p:cNvSpPr/>
            <p:nvPr/>
          </p:nvSpPr>
          <p:spPr>
            <a:xfrm>
              <a:off x="821781" y="1926661"/>
              <a:ext cx="952500" cy="952500"/>
            </a:xfrm>
            <a:prstGeom prst="ellipse">
              <a:avLst/>
            </a:prstGeom>
            <a:solidFill>
              <a:srgbClr val="EDD1CF"/>
            </a:solidFill>
            <a:ln>
              <a:noFill/>
            </a:ln>
            <a:effectLst>
              <a:reflection stA="4000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523A2C"/>
                </a:solidFill>
                <a:latin typeface="华文细黑" panose="02010600040101010101" pitchFamily="2" charset="-122"/>
                <a:ea typeface="华文细黑" panose="02010600040101010101" pitchFamily="2" charset="-122"/>
              </a:endParaRPr>
            </a:p>
          </p:txBody>
        </p:sp>
      </p:grpSp>
      <p:sp>
        <p:nvSpPr>
          <p:cNvPr id="77" name="矩形 76">
            <a:extLst>
              <a:ext uri="{FF2B5EF4-FFF2-40B4-BE49-F238E27FC236}">
                <a16:creationId xmlns:a16="http://schemas.microsoft.com/office/drawing/2014/main" xmlns="" id="{9C5F20E1-1D37-47D9-95A1-5746BCE0C4D6}"/>
              </a:ext>
            </a:extLst>
          </p:cNvPr>
          <p:cNvSpPr/>
          <p:nvPr/>
        </p:nvSpPr>
        <p:spPr>
          <a:xfrm>
            <a:off x="1930322" y="184707"/>
            <a:ext cx="3778599" cy="923330"/>
          </a:xfrm>
          <a:prstGeom prst="rect">
            <a:avLst/>
          </a:prstGeom>
          <a:noFill/>
        </p:spPr>
        <p:txBody>
          <a:bodyPr wrap="none" lIns="91440" tIns="45720" rIns="91440" bIns="45720">
            <a:spAutoFit/>
          </a:bodyPr>
          <a:lstStyle/>
          <a:p>
            <a:pPr algn="ctr"/>
            <a:r>
              <a:rPr lang="en-US" altLang="zh-TW"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24</a:t>
            </a:r>
            <a:r>
              <a:rPr lang="zh-TW" altLang="en-US" sz="5400" b="1" cap="none" spc="0" dirty="0">
                <a:ln w="0"/>
                <a:solidFill>
                  <a:srgbClr val="7030A0"/>
                </a:solidFill>
                <a:effectLst>
                  <a:reflection blurRad="6350" stA="53000" endA="300" endPos="35500" dir="5400000" sy="-90000" algn="bl" rotWithShape="0"/>
                </a:effectLst>
                <a:latin typeface="微軟正黑體" panose="020B0604030504040204" pitchFamily="34" charset="-120"/>
                <a:ea typeface="微軟正黑體" panose="020B0604030504040204" pitchFamily="34" charset="-120"/>
              </a:rPr>
              <a:t>小時通報</a:t>
            </a:r>
          </a:p>
        </p:txBody>
      </p:sp>
      <p:grpSp>
        <p:nvGrpSpPr>
          <p:cNvPr id="79" name="组合 52">
            <a:extLst>
              <a:ext uri="{FF2B5EF4-FFF2-40B4-BE49-F238E27FC236}">
                <a16:creationId xmlns:a16="http://schemas.microsoft.com/office/drawing/2014/main" xmlns="" id="{E304D435-90A5-4337-A640-8E2A45CCD435}"/>
              </a:ext>
            </a:extLst>
          </p:cNvPr>
          <p:cNvGrpSpPr/>
          <p:nvPr/>
        </p:nvGrpSpPr>
        <p:grpSpPr>
          <a:xfrm>
            <a:off x="1154658" y="554399"/>
            <a:ext cx="633155" cy="349397"/>
            <a:chOff x="0" y="252065"/>
            <a:chExt cx="641111" cy="392113"/>
          </a:xfrm>
        </p:grpSpPr>
        <p:sp>
          <p:nvSpPr>
            <p:cNvPr id="99" name="矩形 59">
              <a:extLst>
                <a:ext uri="{FF2B5EF4-FFF2-40B4-BE49-F238E27FC236}">
                  <a16:creationId xmlns:a16="http://schemas.microsoft.com/office/drawing/2014/main" xmlns="" id="{CF71A44F-E766-41C3-8CF5-BD788C9AD1CA}"/>
                </a:ext>
              </a:extLst>
            </p:cNvPr>
            <p:cNvSpPr>
              <a:spLocks noChangeArrowheads="1"/>
            </p:cNvSpPr>
            <p:nvPr/>
          </p:nvSpPr>
          <p:spPr bwMode="auto">
            <a:xfrm>
              <a:off x="0" y="252065"/>
              <a:ext cx="227013" cy="392112"/>
            </a:xfrm>
            <a:prstGeom prst="rect">
              <a:avLst/>
            </a:prstGeom>
            <a:solidFill>
              <a:srgbClr val="7030A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0" name="矩形 60">
              <a:extLst>
                <a:ext uri="{FF2B5EF4-FFF2-40B4-BE49-F238E27FC236}">
                  <a16:creationId xmlns:a16="http://schemas.microsoft.com/office/drawing/2014/main" xmlns="" id="{FD870539-B953-4EA7-B2E8-B003756E044E}"/>
                </a:ext>
              </a:extLst>
            </p:cNvPr>
            <p:cNvSpPr>
              <a:spLocks noChangeArrowheads="1"/>
            </p:cNvSpPr>
            <p:nvPr/>
          </p:nvSpPr>
          <p:spPr bwMode="auto">
            <a:xfrm>
              <a:off x="227013" y="252065"/>
              <a:ext cx="114300" cy="392112"/>
            </a:xfrm>
            <a:prstGeom prst="rect">
              <a:avLst/>
            </a:prstGeom>
            <a:solidFill>
              <a:srgbClr val="FFC000"/>
            </a:solidFill>
            <a:ln>
              <a:noFill/>
            </a:ln>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55800" eaLnBrk="1" fontAlgn="auto" latinLnBrk="0" hangingPunct="1">
                <a:lnSpc>
                  <a:spcPct val="100000"/>
                </a:lnSpc>
                <a:spcBef>
                  <a:spcPct val="0"/>
                </a:spcBef>
                <a:spcAft>
                  <a:spcPts val="0"/>
                </a:spcAft>
                <a:buClrTx/>
                <a:buSzTx/>
                <a:buFontTx/>
                <a:buNone/>
                <a:tabLst/>
                <a:defRPr/>
              </a:pPr>
              <a:endParaRPr kumimoji="0" lang="zh-CN" altLang="en-US" sz="1383" b="1" i="0" u="none" strike="noStrike" kern="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01" name="五边形 56">
              <a:extLst>
                <a:ext uri="{FF2B5EF4-FFF2-40B4-BE49-F238E27FC236}">
                  <a16:creationId xmlns:a16="http://schemas.microsoft.com/office/drawing/2014/main" xmlns="" id="{B6E39799-2BB8-4408-8D56-47A7B2F6228A}"/>
                </a:ext>
              </a:extLst>
            </p:cNvPr>
            <p:cNvSpPr/>
            <p:nvPr userDrawn="1"/>
          </p:nvSpPr>
          <p:spPr>
            <a:xfrm>
              <a:off x="338378" y="254692"/>
              <a:ext cx="302733" cy="389486"/>
            </a:xfrm>
            <a:prstGeom prst="homePlate">
              <a:avLst/>
            </a:prstGeom>
            <a:solidFill>
              <a:srgbClr val="00B0F0"/>
            </a:solidFill>
            <a:ln w="25400" cap="flat" cmpd="sng" algn="ctr">
              <a:noFill/>
              <a:prstDash val="solid"/>
            </a:ln>
            <a:effectLst/>
          </p:spPr>
          <p:txBody>
            <a:bodyPr rtlCol="0" anchor="ctr"/>
            <a:lstStyle/>
            <a:p>
              <a:pPr marL="0" marR="0" lvl="0" indent="0" algn="ctr" defTabSz="966788" eaLnBrk="1" fontAlgn="base" latinLnBrk="0" hangingPunct="1">
                <a:lnSpc>
                  <a:spcPct val="100000"/>
                </a:lnSpc>
                <a:spcBef>
                  <a:spcPct val="0"/>
                </a:spcBef>
                <a:spcAft>
                  <a:spcPct val="0"/>
                </a:spcAft>
                <a:buClrTx/>
                <a:buSzTx/>
                <a:buFontTx/>
                <a:buNone/>
                <a:tabLst/>
                <a:defRPr/>
              </a:pPr>
              <a:endParaRPr kumimoji="0" lang="zh-CN" altLang="en-US" sz="1876"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endParaRPr>
            </a:p>
          </p:txBody>
        </p:sp>
      </p:grpSp>
      <p:sp>
        <p:nvSpPr>
          <p:cNvPr id="58" name="TextBox 7">
            <a:extLst>
              <a:ext uri="{FF2B5EF4-FFF2-40B4-BE49-F238E27FC236}">
                <a16:creationId xmlns:a16="http://schemas.microsoft.com/office/drawing/2014/main" xmlns="" id="{AC452EE2-4875-4D9C-BBBF-C8311D29B956}"/>
              </a:ext>
            </a:extLst>
          </p:cNvPr>
          <p:cNvSpPr txBox="1">
            <a:spLocks noChangeArrowheads="1"/>
          </p:cNvSpPr>
          <p:nvPr/>
        </p:nvSpPr>
        <p:spPr bwMode="auto">
          <a:xfrm flipH="1">
            <a:off x="2086005" y="1292567"/>
            <a:ext cx="8101732" cy="2585323"/>
          </a:xfrm>
          <a:prstGeom prst="rect">
            <a:avLst/>
          </a:prstGeom>
          <a:noFill/>
          <a:ln w="9525">
            <a:noFill/>
            <a:miter lim="800000"/>
            <a:headEnd/>
            <a:tailEnd/>
          </a:ln>
        </p:spPr>
        <p:txBody>
          <a:bodyPr wrap="square">
            <a:spAutoFit/>
          </a:bodyPr>
          <a:lstStyle/>
          <a:p>
            <a:pPr algn="just" eaLnBrk="1" hangingPunct="1">
              <a:spcBef>
                <a:spcPts val="1800"/>
              </a:spcBef>
              <a:buSzPct val="100000"/>
              <a:defRPr/>
            </a:pPr>
            <a:r>
              <a:rPr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例如：週五晚上</a:t>
            </a:r>
            <a:r>
              <a:rPr lang="en-US" altLang="zh-TW" sz="5400" b="1" dirty="0">
                <a:solidFill>
                  <a:srgbClr val="FF0000"/>
                </a:solidFill>
                <a:latin typeface="微軟正黑體" panose="020B0604030504040204" pitchFamily="34" charset="-120"/>
                <a:ea typeface="微軟正黑體" panose="020B0604030504040204" pitchFamily="34" charset="-120"/>
                <a:sym typeface="Calibri" pitchFamily="34" charset="0"/>
              </a:rPr>
              <a:t>10</a:t>
            </a:r>
            <a:r>
              <a:rPr lang="zh-TW" altLang="en-US" sz="5400" b="1" dirty="0">
                <a:solidFill>
                  <a:srgbClr val="FF0000"/>
                </a:solidFill>
                <a:latin typeface="微軟正黑體" panose="020B0604030504040204" pitchFamily="34" charset="-120"/>
                <a:ea typeface="微軟正黑體" panose="020B0604030504040204" pitchFamily="34" charset="-120"/>
                <a:sym typeface="Calibri" pitchFamily="34" charset="0"/>
              </a:rPr>
              <a:t>點</a:t>
            </a: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知悉，可以星期一上午</a:t>
            </a:r>
            <a:r>
              <a:rPr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8</a:t>
            </a: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點上班時間通報嗎？</a:t>
            </a:r>
            <a:endParaRPr kumimoji="0"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
        <p:nvSpPr>
          <p:cNvPr id="2" name="TextBox 7">
            <a:extLst>
              <a:ext uri="{FF2B5EF4-FFF2-40B4-BE49-F238E27FC236}">
                <a16:creationId xmlns:a16="http://schemas.microsoft.com/office/drawing/2014/main" xmlns="" id="{535AC875-17EC-4957-AB9A-68A6EA1A8143}"/>
              </a:ext>
            </a:extLst>
          </p:cNvPr>
          <p:cNvSpPr txBox="1">
            <a:spLocks noChangeArrowheads="1"/>
          </p:cNvSpPr>
          <p:nvPr/>
        </p:nvSpPr>
        <p:spPr bwMode="auto">
          <a:xfrm flipH="1">
            <a:off x="1346328" y="3995678"/>
            <a:ext cx="10143184" cy="2677656"/>
          </a:xfrm>
          <a:prstGeom prst="rect">
            <a:avLst/>
          </a:prstGeom>
          <a:noFill/>
          <a:ln w="9525">
            <a:noFill/>
            <a:miter lim="800000"/>
            <a:headEnd/>
            <a:tailEnd/>
          </a:ln>
        </p:spPr>
        <p:txBody>
          <a:bodyPr wrap="square">
            <a:spAutoFit/>
          </a:bodyPr>
          <a:lstStyle/>
          <a:p>
            <a:pPr algn="just">
              <a:spcBef>
                <a:spcPts val="1800"/>
              </a:spcBef>
              <a:buSzPct val="100000"/>
              <a:defRPr/>
            </a:pP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依規定須於</a:t>
            </a:r>
            <a:r>
              <a:rPr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24</a:t>
            </a: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小時內通報，因此在</a:t>
            </a:r>
            <a:r>
              <a:rPr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隔日（週六）晚上</a:t>
            </a:r>
            <a:r>
              <a:rPr lang="en-US" altLang="zh-TW" sz="6000" b="1" dirty="0">
                <a:solidFill>
                  <a:srgbClr val="FF0000"/>
                </a:solidFill>
                <a:latin typeface="微軟正黑體" panose="020B0604030504040204" pitchFamily="34" charset="-120"/>
                <a:ea typeface="微軟正黑體" panose="020B0604030504040204" pitchFamily="34" charset="-120"/>
                <a:sym typeface="Calibri" pitchFamily="34" charset="0"/>
              </a:rPr>
              <a:t>10</a:t>
            </a:r>
            <a:r>
              <a:rPr lang="zh-TW" altLang="en-US" sz="6000" b="1" dirty="0">
                <a:solidFill>
                  <a:srgbClr val="FF0000"/>
                </a:solidFill>
                <a:latin typeface="微軟正黑體" panose="020B0604030504040204" pitchFamily="34" charset="-120"/>
                <a:ea typeface="微軟正黑體" panose="020B0604030504040204" pitchFamily="34" charset="-120"/>
                <a:sym typeface="Calibri" pitchFamily="34" charset="0"/>
              </a:rPr>
              <a:t>點前</a:t>
            </a:r>
            <a:r>
              <a:rPr lang="zh-TW" altLang="en-US"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rPr>
              <a:t>必須完成通報。</a:t>
            </a:r>
            <a:endParaRPr lang="en-US" altLang="zh-TW" sz="5400" b="1" dirty="0">
              <a:solidFill>
                <a:schemeClr val="accent6">
                  <a:lumMod val="50000"/>
                </a:schemeClr>
              </a:solidFill>
              <a:latin typeface="微軟正黑體" panose="020B0604030504040204" pitchFamily="34" charset="-120"/>
              <a:ea typeface="微軟正黑體" panose="020B0604030504040204" pitchFamily="34" charset="-120"/>
              <a:sym typeface="Calibri" pitchFamily="34" charset="0"/>
            </a:endParaRPr>
          </a:p>
        </p:txBody>
      </p:sp>
    </p:spTree>
    <p:extLst>
      <p:ext uri="{BB962C8B-B14F-4D97-AF65-F5344CB8AC3E}">
        <p14:creationId xmlns:p14="http://schemas.microsoft.com/office/powerpoint/2010/main" val="187527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anim calcmode="lin" valueType="num">
                                      <p:cBhvr>
                                        <p:cTn id="13" dur="500" fill="hold"/>
                                        <p:tgtEl>
                                          <p:spTgt spid="75"/>
                                        </p:tgtEl>
                                        <p:attrNameLst>
                                          <p:attrName>ppt_x</p:attrName>
                                        </p:attrNameLst>
                                      </p:cBhvr>
                                      <p:tavLst>
                                        <p:tav tm="0">
                                          <p:val>
                                            <p:strVal val="#ppt_x"/>
                                          </p:val>
                                        </p:tav>
                                        <p:tav tm="100000">
                                          <p:val>
                                            <p:strVal val="#ppt_x"/>
                                          </p:val>
                                        </p:tav>
                                      </p:tavLst>
                                    </p:anim>
                                    <p:anim calcmode="lin" valueType="num">
                                      <p:cBhvr>
                                        <p:cTn id="14" dur="500" fill="hold"/>
                                        <p:tgtEl>
                                          <p:spTgt spid="75"/>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EE54255F-F08D-47D1-8F7C-D70D3A3B9140}"/>
              </a:ext>
            </a:extLst>
          </p:cNvPr>
          <p:cNvSpPr txBox="1"/>
          <p:nvPr/>
        </p:nvSpPr>
        <p:spPr>
          <a:xfrm>
            <a:off x="1524000" y="519112"/>
            <a:ext cx="9144000" cy="646113"/>
          </a:xfrm>
          <a:prstGeom prst="rect">
            <a:avLst/>
          </a:prstGeom>
          <a:noFill/>
        </p:spPr>
        <p:txBody>
          <a:bodyPr>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審核作業</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pic>
        <p:nvPicPr>
          <p:cNvPr id="130051" name="圖片 2">
            <a:extLst>
              <a:ext uri="{FF2B5EF4-FFF2-40B4-BE49-F238E27FC236}">
                <a16:creationId xmlns:a16="http://schemas.microsoft.com/office/drawing/2014/main" xmlns="" id="{049F5B0D-BE42-493B-A986-E798D20E58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82" y="1301434"/>
            <a:ext cx="9696420" cy="503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圖片 3">
            <a:extLst>
              <a:ext uri="{FF2B5EF4-FFF2-40B4-BE49-F238E27FC236}">
                <a16:creationId xmlns:a16="http://schemas.microsoft.com/office/drawing/2014/main" xmlns="" id="{6D00AD4D-D8BD-45A5-9473-EEE03A3A99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675" y="5876925"/>
            <a:ext cx="3416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圖說文字 4">
            <a:extLst>
              <a:ext uri="{FF2B5EF4-FFF2-40B4-BE49-F238E27FC236}">
                <a16:creationId xmlns:a16="http://schemas.microsoft.com/office/drawing/2014/main" xmlns="" id="{A53D6660-7F3C-4813-BC38-07B9D23EDA38}"/>
              </a:ext>
            </a:extLst>
          </p:cNvPr>
          <p:cNvSpPr/>
          <p:nvPr/>
        </p:nvSpPr>
        <p:spPr>
          <a:xfrm flipH="1">
            <a:off x="8814732" y="4593109"/>
            <a:ext cx="2077104" cy="1944216"/>
          </a:xfrm>
          <a:prstGeom prst="wedgeRectCallout">
            <a:avLst>
              <a:gd name="adj1" fmla="val 214981"/>
              <a:gd name="adj2" fmla="val 30464"/>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r>
              <a:rPr lang="zh-TW" altLang="en-US" sz="2000" b="1" spc="50" dirty="0">
                <a:ln w="11430"/>
                <a:solidFill>
                  <a:srgbClr val="FF0000"/>
                </a:solidFill>
                <a:latin typeface="微軟正黑體" panose="020B0604030504040204" pitchFamily="34" charset="-120"/>
                <a:ea typeface="微軟正黑體" panose="020B0604030504040204" pitchFamily="34" charset="-120"/>
              </a:rPr>
              <a:t>退回，係指退回至下一層級</a:t>
            </a:r>
            <a:r>
              <a:rPr lang="en-US" altLang="zh-TW" sz="2000" b="1" spc="50" dirty="0">
                <a:ln w="11430"/>
                <a:solidFill>
                  <a:srgbClr val="FF0000"/>
                </a:solidFill>
                <a:latin typeface="微軟正黑體" panose="020B0604030504040204" pitchFamily="34" charset="-120"/>
                <a:ea typeface="微軟正黑體" panose="020B0604030504040204" pitchFamily="34" charset="-120"/>
              </a:rPr>
              <a:t>(</a:t>
            </a:r>
            <a:r>
              <a:rPr lang="zh-TW" altLang="en-US" sz="2000" b="1" spc="50" dirty="0">
                <a:ln w="11430"/>
                <a:solidFill>
                  <a:srgbClr val="FF0000"/>
                </a:solidFill>
                <a:latin typeface="微軟正黑體" panose="020B0604030504040204" pitchFamily="34" charset="-120"/>
                <a:ea typeface="微軟正黑體" panose="020B0604030504040204" pitchFamily="34" charset="-120"/>
              </a:rPr>
              <a:t>例如：主管</a:t>
            </a:r>
            <a:r>
              <a:rPr lang="en-US" altLang="zh-TW" sz="2000" b="1" spc="50" dirty="0">
                <a:ln w="11430"/>
                <a:solidFill>
                  <a:srgbClr val="FF0000"/>
                </a:solidFill>
                <a:latin typeface="微軟正黑體" panose="020B0604030504040204" pitchFamily="34" charset="-120"/>
                <a:ea typeface="微軟正黑體" panose="020B0604030504040204" pitchFamily="34" charset="-120"/>
              </a:rPr>
              <a:t>sv2</a:t>
            </a:r>
            <a:r>
              <a:rPr lang="zh-TW" altLang="en-US" sz="2000" b="1" spc="50" dirty="0">
                <a:ln w="11430"/>
                <a:solidFill>
                  <a:srgbClr val="FF0000"/>
                </a:solidFill>
                <a:latin typeface="微軟正黑體" panose="020B0604030504040204" pitchFamily="34" charset="-120"/>
                <a:ea typeface="微軟正黑體" panose="020B0604030504040204" pitchFamily="34" charset="-120"/>
              </a:rPr>
              <a:t>按退回係指退回至主管</a:t>
            </a:r>
            <a:r>
              <a:rPr lang="en-US" altLang="zh-TW" sz="2000" b="1" spc="50" dirty="0">
                <a:ln w="11430"/>
                <a:solidFill>
                  <a:srgbClr val="FF0000"/>
                </a:solidFill>
                <a:latin typeface="微軟正黑體" panose="020B0604030504040204" pitchFamily="34" charset="-120"/>
                <a:ea typeface="微軟正黑體" panose="020B0604030504040204" pitchFamily="34" charset="-120"/>
              </a:rPr>
              <a:t>sv1)</a:t>
            </a:r>
            <a:endParaRPr lang="zh-TW" altLang="en-US" sz="2000" b="1" spc="50" dirty="0">
              <a:ln w="11430"/>
              <a:solidFill>
                <a:srgbClr val="FF0000"/>
              </a:solidFill>
              <a:latin typeface="微軟正黑體" panose="020B0604030504040204" pitchFamily="34" charset="-120"/>
              <a:ea typeface="微軟正黑體" panose="020B0604030504040204" pitchFamily="34" charset="-120"/>
            </a:endParaRPr>
          </a:p>
        </p:txBody>
      </p:sp>
      <p:sp>
        <p:nvSpPr>
          <p:cNvPr id="6" name="矩形圖說文字 5">
            <a:extLst>
              <a:ext uri="{FF2B5EF4-FFF2-40B4-BE49-F238E27FC236}">
                <a16:creationId xmlns:a16="http://schemas.microsoft.com/office/drawing/2014/main" xmlns="" id="{33791E38-2EBD-4C7E-B504-D64C48CC2E33}"/>
              </a:ext>
            </a:extLst>
          </p:cNvPr>
          <p:cNvSpPr/>
          <p:nvPr/>
        </p:nvSpPr>
        <p:spPr>
          <a:xfrm flipH="1">
            <a:off x="5196204" y="2457133"/>
            <a:ext cx="2070009" cy="1943735"/>
          </a:xfrm>
          <a:prstGeom prst="wedgeRectCallout">
            <a:avLst>
              <a:gd name="adj1" fmla="val 57176"/>
              <a:gd name="adj2" fmla="val 140039"/>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defRPr/>
            </a:pPr>
            <a:r>
              <a:rPr kumimoji="1" lang="zh-TW" altLang="en-US" sz="2000" b="1" spc="50" dirty="0">
                <a:gradFill>
                  <a:gsLst>
                    <a:gs pos="25000">
                      <a:srgbClr val="E0322D"/>
                    </a:gs>
                    <a:gs pos="100000">
                      <a:srgbClr val="A01C18"/>
                    </a:gs>
                  </a:gsLst>
                  <a:lin ang="5400000" scaled="0"/>
                </a:gradFill>
                <a:latin typeface="微軟正黑體" panose="020B0604030504040204" pitchFamily="34" charset="-120"/>
                <a:ea typeface="微軟正黑體" panose="020B0604030504040204" pitchFamily="34" charset="-120"/>
                <a:cs typeface="Times New Roman"/>
              </a:rPr>
              <a:t>同意承辦人填寫內容就按陳報</a:t>
            </a:r>
            <a:endParaRPr kumimoji="1" lang="zh-TW" altLang="en-US" sz="2000" dirty="0">
              <a:solidFill>
                <a:srgbClr val="FFFFFF"/>
              </a:solidFill>
              <a:latin typeface="微軟正黑體" panose="020B0604030504040204" pitchFamily="34" charset="-120"/>
              <a:ea typeface="微軟正黑體" panose="020B0604030504040204" pitchFamily="34" charset="-120"/>
              <a:cs typeface="新細明體"/>
            </a:endParaRPr>
          </a:p>
        </p:txBody>
      </p:sp>
      <p:sp>
        <p:nvSpPr>
          <p:cNvPr id="7" name="矩形圖說文字 6">
            <a:extLst>
              <a:ext uri="{FF2B5EF4-FFF2-40B4-BE49-F238E27FC236}">
                <a16:creationId xmlns:a16="http://schemas.microsoft.com/office/drawing/2014/main" xmlns="" id="{D7950597-FA84-4241-AB05-D5B67D02D39C}"/>
              </a:ext>
            </a:extLst>
          </p:cNvPr>
          <p:cNvSpPr/>
          <p:nvPr/>
        </p:nvSpPr>
        <p:spPr>
          <a:xfrm flipH="1">
            <a:off x="7927975" y="361628"/>
            <a:ext cx="2316321" cy="1943735"/>
          </a:xfrm>
          <a:prstGeom prst="wedgeRectCallout">
            <a:avLst>
              <a:gd name="adj1" fmla="val 242822"/>
              <a:gd name="adj2" fmla="val 24985"/>
            </a:avLst>
          </a:prstGeom>
          <a:solidFill>
            <a:srgbClr val="CC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defRPr/>
            </a:pPr>
            <a:r>
              <a:rPr kumimoji="1" lang="zh-TW" altLang="en-US" sz="2000" b="1" spc="50" dirty="0">
                <a:gradFill>
                  <a:gsLst>
                    <a:gs pos="25000">
                      <a:srgbClr val="E0322D"/>
                    </a:gs>
                    <a:gs pos="100000">
                      <a:srgbClr val="A01C18"/>
                    </a:gs>
                  </a:gsLst>
                  <a:lin ang="5400000" scaled="0"/>
                </a:gradFill>
                <a:latin typeface="微軟正黑體" panose="020B0604030504040204" pitchFamily="34" charset="-120"/>
                <a:ea typeface="微軟正黑體" panose="020B0604030504040204" pitchFamily="34" charset="-120"/>
                <a:cs typeface="Times New Roman"/>
              </a:rPr>
              <a:t>紅色框框即表示，本案已陳報至該名人員，且尚待其完成審核作業。</a:t>
            </a:r>
            <a:endParaRPr kumimoji="1" lang="zh-TW" altLang="en-US" sz="2000" dirty="0">
              <a:solidFill>
                <a:srgbClr val="FFFFFF"/>
              </a:solidFill>
              <a:latin typeface="微軟正黑體" panose="020B0604030504040204" pitchFamily="34" charset="-120"/>
              <a:ea typeface="微軟正黑體" panose="020B0604030504040204" pitchFamily="34" charset="-120"/>
              <a:cs typeface="新細明體"/>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文字方塊 6">
            <a:extLst>
              <a:ext uri="{FF2B5EF4-FFF2-40B4-BE49-F238E27FC236}">
                <a16:creationId xmlns:a16="http://schemas.microsoft.com/office/drawing/2014/main" xmlns="" id="{85167CD4-06A4-4FFB-8B58-5B54AC751080}"/>
              </a:ext>
            </a:extLst>
          </p:cNvPr>
          <p:cNvSpPr txBox="1">
            <a:spLocks noChangeArrowheads="1"/>
          </p:cNvSpPr>
          <p:nvPr/>
        </p:nvSpPr>
        <p:spPr bwMode="auto">
          <a:xfrm>
            <a:off x="1644197" y="889228"/>
            <a:ext cx="9475560" cy="5693866"/>
          </a:xfrm>
          <a:prstGeom prst="rect">
            <a:avLst/>
          </a:prstGeom>
          <a:noFill/>
          <a:ln>
            <a:noFill/>
          </a:ln>
        </p:spPr>
        <p:txBody>
          <a:bodyPr wrap="square">
            <a:spAutoFit/>
          </a:bodyPr>
          <a:lstStyle>
            <a:lvl1pPr marL="450850" indent="-45085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indent="-612000" fontAlgn="base">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、案件</a:t>
            </a:r>
            <a:r>
              <a:rPr kumimoji="1" lang="zh-TW" altLang="en-US" sz="2800" b="1" dirty="0">
                <a:solidFill>
                  <a:srgbClr val="FF0000"/>
                </a:solidFill>
                <a:latin typeface="微軟正黑體" panose="020B0604030504040204" pitchFamily="34" charset="-120"/>
                <a:ea typeface="微軟正黑體" panose="020B0604030504040204" pitchFamily="34" charset="-120"/>
              </a:rPr>
              <a:t>未進入調查</a:t>
            </a:r>
            <a:r>
              <a:rPr kumimoji="1" lang="zh-TW" altLang="en-US" sz="2800" b="1" dirty="0">
                <a:solidFill>
                  <a:srgbClr val="000000"/>
                </a:solidFill>
                <a:latin typeface="微軟正黑體" panose="020B0604030504040204" pitchFamily="34" charset="-120"/>
                <a:ea typeface="微軟正黑體" panose="020B0604030504040204" pitchFamily="34" charset="-120"/>
              </a:rPr>
              <a:t> </a:t>
            </a:r>
            <a:r>
              <a:rPr kumimoji="1" lang="en-US" altLang="zh-TW" sz="2800" b="1" dirty="0">
                <a:solidFill>
                  <a:srgbClr val="000000"/>
                </a:solidFill>
                <a:latin typeface="微軟正黑體" panose="020B0604030504040204" pitchFamily="34" charset="-120"/>
                <a:ea typeface="微軟正黑體" panose="020B0604030504040204" pitchFamily="34" charset="-120"/>
              </a:rPr>
              <a:t>(</a:t>
            </a:r>
            <a:r>
              <a:rPr kumimoji="1" lang="zh-TW" altLang="en-US" sz="2800" b="1" dirty="0">
                <a:solidFill>
                  <a:srgbClr val="000000"/>
                </a:solidFill>
                <a:latin typeface="微軟正黑體" panose="020B0604030504040204" pitchFamily="34" charset="-120"/>
                <a:ea typeface="微軟正黑體" panose="020B0604030504040204" pitchFamily="34" charset="-120"/>
              </a:rPr>
              <a:t>如，未申請調查或檢舉、被害人學校  </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612000" fontAlgn="base">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        </a:t>
            </a:r>
            <a:r>
              <a:rPr kumimoji="1" lang="zh-TW" altLang="en-US" sz="2800" b="1" dirty="0">
                <a:solidFill>
                  <a:srgbClr val="000000"/>
                </a:solidFill>
                <a:latin typeface="微軟正黑體" panose="020B0604030504040204" pitchFamily="34" charset="-120"/>
                <a:ea typeface="微軟正黑體" panose="020B0604030504040204" pitchFamily="34" charset="-120"/>
              </a:rPr>
              <a:t>等</a:t>
            </a:r>
            <a:r>
              <a:rPr kumimoji="1" lang="en-US" altLang="zh-TW" sz="2800" b="1" dirty="0">
                <a:solidFill>
                  <a:srgbClr val="000000"/>
                </a:solidFill>
                <a:latin typeface="微軟正黑體" panose="020B0604030504040204" pitchFamily="34" charset="-120"/>
                <a:ea typeface="微軟正黑體" panose="020B0604030504040204" pitchFamily="34" charset="-120"/>
              </a:rPr>
              <a:t>)</a:t>
            </a:r>
            <a:r>
              <a:rPr kumimoji="1" lang="zh-TW" altLang="en-US" sz="2800" b="1" dirty="0">
                <a:solidFill>
                  <a:srgbClr val="000000"/>
                </a:solidFill>
                <a:latin typeface="微軟正黑體" panose="020B0604030504040204" pitchFamily="34" charset="-120"/>
                <a:ea typeface="微軟正黑體" panose="020B0604030504040204" pitchFamily="34" charset="-120"/>
              </a:rPr>
              <a:t>，是否有已結案之通知？</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612000" fontAlgn="base">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：是，俟教育主管機關完成審核後，將有電子郵件通知。</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612000" fontAlgn="base">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612000" fontAlgn="base">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720000" fontAlgn="base">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、當案件之處理情形為有</a:t>
            </a:r>
            <a:r>
              <a:rPr kumimoji="1" lang="zh-TW" altLang="en-US" sz="2800" b="1" dirty="0">
                <a:solidFill>
                  <a:srgbClr val="FF0000"/>
                </a:solidFill>
                <a:latin typeface="微軟正黑體" panose="020B0604030504040204" pitchFamily="34" charset="-120"/>
                <a:ea typeface="微軟正黑體" panose="020B0604030504040204" pitchFamily="34" charset="-120"/>
              </a:rPr>
              <a:t>進入調查</a:t>
            </a:r>
            <a:r>
              <a:rPr kumimoji="1" lang="zh-TW" altLang="en-US" sz="2800" b="1" dirty="0">
                <a:solidFill>
                  <a:srgbClr val="000000"/>
                </a:solidFill>
                <a:latin typeface="微軟正黑體" panose="020B0604030504040204" pitchFamily="34" charset="-120"/>
                <a:ea typeface="微軟正黑體" panose="020B0604030504040204" pitchFamily="34" charset="-120"/>
              </a:rPr>
              <a:t>，後續是否另有需辦理   </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indent="-720000" fontAlgn="base">
              <a:spcBef>
                <a:spcPct val="0"/>
              </a:spcBef>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       </a:t>
            </a:r>
            <a:r>
              <a:rPr kumimoji="1" lang="zh-TW" altLang="en-US" sz="2800" b="1" dirty="0">
                <a:solidFill>
                  <a:srgbClr val="000000"/>
                </a:solidFill>
                <a:latin typeface="微軟正黑體" panose="020B0604030504040204" pitchFamily="34" charset="-120"/>
                <a:ea typeface="微軟正黑體" panose="020B0604030504040204" pitchFamily="34" charset="-120"/>
              </a:rPr>
              <a:t>事項？</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648000" indent="-612000" algn="just" fontAlgn="base">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：是，當案件之處理情形為有進入調查者，俟教育主管機關完成審核後，亦有電子郵件之通知，提醒承辦人員應至本系統完成本案是否進入申復申訴之填寫。</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marL="648000" indent="-612000" algn="just" fontAlgn="base">
              <a:spcBef>
                <a:spcPct val="0"/>
              </a:spcBef>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       </a:t>
            </a:r>
            <a:r>
              <a:rPr kumimoji="1" lang="zh-TW" altLang="en-US" sz="2800" b="1" dirty="0">
                <a:solidFill>
                  <a:srgbClr val="3D2EFA"/>
                </a:solidFill>
                <a:latin typeface="微軟正黑體" panose="020B0604030504040204" pitchFamily="34" charset="-120"/>
                <a:ea typeface="微軟正黑體" panose="020B0604030504040204" pitchFamily="34" charset="-120"/>
              </a:rPr>
              <a:t>請於接獲電子郵件通知後，依電子郵件之指示於已結案件區按下「</a:t>
            </a:r>
            <a:r>
              <a:rPr kumimoji="1" lang="zh-TW" altLang="en-US" sz="2800" b="1" dirty="0">
                <a:solidFill>
                  <a:srgbClr val="179EB0"/>
                </a:solidFill>
                <a:latin typeface="微軟正黑體" panose="020B0604030504040204" pitchFamily="34" charset="-120"/>
                <a:ea typeface="微軟正黑體" panose="020B0604030504040204" pitchFamily="34" charset="-120"/>
              </a:rPr>
              <a:t>申復申訴</a:t>
            </a:r>
            <a:r>
              <a:rPr kumimoji="1" lang="zh-TW" altLang="en-US" sz="2800" b="1" dirty="0">
                <a:solidFill>
                  <a:srgbClr val="3D2EFA"/>
                </a:solidFill>
                <a:latin typeface="微軟正黑體" panose="020B0604030504040204" pitchFamily="34" charset="-120"/>
                <a:ea typeface="微軟正黑體" panose="020B0604030504040204" pitchFamily="34" charset="-120"/>
              </a:rPr>
              <a:t>」按鈕。</a:t>
            </a:r>
            <a:endParaRPr kumimoji="1" lang="en-US" altLang="zh-TW" sz="2800" b="1"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3C2DA5D0-EF49-478F-9D7A-A7485ACBE8F6}"/>
              </a:ext>
            </a:extLst>
          </p:cNvPr>
          <p:cNvSpPr txBox="1"/>
          <p:nvPr/>
        </p:nvSpPr>
        <p:spPr>
          <a:xfrm>
            <a:off x="1524000" y="412597"/>
            <a:ext cx="9144000" cy="646113"/>
          </a:xfrm>
          <a:prstGeom prst="rect">
            <a:avLst/>
          </a:prstGeom>
          <a:noFill/>
        </p:spPr>
        <p:txBody>
          <a:bodyPr>
            <a:spAutoFit/>
          </a:bodyPr>
          <a:lstStyle/>
          <a:p>
            <a:pPr algn="ctr">
              <a:defRPr/>
            </a:pPr>
            <a:r>
              <a:rPr lang="zh-TW" altLang="en-US" sz="3600" b="1" dirty="0">
                <a:solidFill>
                  <a:srgbClr val="1BAFC3">
                    <a:lumMod val="50000"/>
                  </a:srgbClr>
                </a:solidFill>
                <a:latin typeface="微軟正黑體" panose="020B0604030504040204" pitchFamily="34" charset="-120"/>
                <a:ea typeface="微軟正黑體" panose="020B0604030504040204" pitchFamily="34" charset="-120"/>
              </a:rPr>
              <a:t>已結案案件</a:t>
            </a:r>
            <a:endParaRPr lang="en-US" altLang="zh-TW" sz="3600" b="1" dirty="0">
              <a:solidFill>
                <a:srgbClr val="1BAFC3">
                  <a:lumMod val="50000"/>
                </a:srgbClr>
              </a:solidFill>
              <a:latin typeface="微軟正黑體" panose="020B0604030504040204" pitchFamily="34" charset="-120"/>
              <a:ea typeface="微軟正黑體" panose="020B0604030504040204" pitchFamily="34" charset="-120"/>
            </a:endParaRPr>
          </a:p>
        </p:txBody>
      </p:sp>
      <p:pic>
        <p:nvPicPr>
          <p:cNvPr id="134147" name="圖片 3">
            <a:extLst>
              <a:ext uri="{FF2B5EF4-FFF2-40B4-BE49-F238E27FC236}">
                <a16:creationId xmlns:a16="http://schemas.microsoft.com/office/drawing/2014/main" xmlns="" id="{E7D5085E-18E0-430F-AA86-6F77BE6F7F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2574" y="88899"/>
            <a:ext cx="2072369" cy="231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圖片 4">
            <a:extLst>
              <a:ext uri="{FF2B5EF4-FFF2-40B4-BE49-F238E27FC236}">
                <a16:creationId xmlns:a16="http://schemas.microsoft.com/office/drawing/2014/main" xmlns="" id="{01B7A7B4-E6E2-4128-9336-4FAC59B0E1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7056" y="1237456"/>
            <a:ext cx="10319657" cy="553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xmlns="" id="{CB29C10D-A7F4-49A7-85FE-2CE3B0293D0C}"/>
              </a:ext>
            </a:extLst>
          </p:cNvPr>
          <p:cNvSpPr/>
          <p:nvPr/>
        </p:nvSpPr>
        <p:spPr>
          <a:xfrm>
            <a:off x="9624392" y="4571836"/>
            <a:ext cx="519696" cy="36933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b="1" spc="50" dirty="0">
                <a:ln w="11430">
                  <a:solidFill>
                    <a:srgbClr val="FF0000"/>
                  </a:solidFill>
                </a:ln>
                <a:solidFill>
                  <a:srgbClr val="FF0000"/>
                </a:solidFill>
                <a:latin typeface="Arial" panose="020B0604020202020204" pitchFamily="34" charset="0"/>
                <a:ea typeface="新細明體" panose="02020500000000000000" pitchFamily="18" charset="-120"/>
              </a:rPr>
              <a:t>是</a:t>
            </a:r>
          </a:p>
        </p:txBody>
      </p:sp>
      <p:sp>
        <p:nvSpPr>
          <p:cNvPr id="134150" name="矩形 7">
            <a:extLst>
              <a:ext uri="{FF2B5EF4-FFF2-40B4-BE49-F238E27FC236}">
                <a16:creationId xmlns:a16="http://schemas.microsoft.com/office/drawing/2014/main" xmlns="" id="{F6164625-4B6A-401A-8BCD-DEFBF2D5C9D6}"/>
              </a:ext>
            </a:extLst>
          </p:cNvPr>
          <p:cNvSpPr>
            <a:spLocks noChangeArrowheads="1"/>
          </p:cNvSpPr>
          <p:nvPr/>
        </p:nvSpPr>
        <p:spPr bwMode="auto">
          <a:xfrm>
            <a:off x="2760434" y="2563586"/>
            <a:ext cx="4424137" cy="125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0850" indent="-450850">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ts val="2300"/>
              </a:lnSpc>
              <a:spcBef>
                <a:spcPct val="0"/>
              </a:spcBef>
              <a:spcAft>
                <a:spcPct val="0"/>
              </a:spcAft>
              <a:buClrTx/>
              <a:buNone/>
            </a:pPr>
            <a:r>
              <a:rPr kumimoji="1" lang="en-US" altLang="zh-TW" sz="1800" dirty="0">
                <a:solidFill>
                  <a:srgbClr val="000000"/>
                </a:solidFill>
                <a:latin typeface="微軟正黑體" panose="020B0604030504040204" pitchFamily="34" charset="-120"/>
                <a:ea typeface="微軟正黑體" panose="020B0604030504040204" pitchFamily="34" charset="-120"/>
              </a:rPr>
              <a:t>Q</a:t>
            </a:r>
            <a:r>
              <a:rPr kumimoji="1" lang="zh-TW" altLang="en-US" sz="1800" dirty="0">
                <a:solidFill>
                  <a:srgbClr val="000000"/>
                </a:solidFill>
                <a:latin typeface="微軟正黑體" panose="020B0604030504040204" pitchFamily="34" charset="-120"/>
                <a:ea typeface="微軟正黑體" panose="020B0604030504040204" pitchFamily="34" charset="-120"/>
              </a:rPr>
              <a:t>、已結案區</a:t>
            </a:r>
            <a:r>
              <a:rPr kumimoji="1" lang="en-US" altLang="zh-TW" sz="1800" dirty="0">
                <a:solidFill>
                  <a:srgbClr val="000000"/>
                </a:solidFill>
                <a:latin typeface="微軟正黑體" panose="020B0604030504040204" pitchFamily="34" charset="-120"/>
                <a:ea typeface="微軟正黑體" panose="020B0604030504040204" pitchFamily="34" charset="-120"/>
              </a:rPr>
              <a:t>-</a:t>
            </a:r>
            <a:r>
              <a:rPr kumimoji="1" lang="zh-TW" altLang="en-US" sz="1800" dirty="0">
                <a:solidFill>
                  <a:srgbClr val="000000"/>
                </a:solidFill>
                <a:latin typeface="微軟正黑體" panose="020B0604030504040204" pitchFamily="34" charset="-120"/>
                <a:ea typeface="微軟正黑體" panose="020B0604030504040204" pitchFamily="34" charset="-120"/>
              </a:rPr>
              <a:t>已結案件申請退回係指？</a:t>
            </a:r>
            <a:endParaRPr kumimoji="1" lang="en-US" altLang="zh-TW" sz="1800" dirty="0">
              <a:solidFill>
                <a:srgbClr val="000000"/>
              </a:solidFill>
              <a:latin typeface="微軟正黑體" panose="020B0604030504040204" pitchFamily="34" charset="-120"/>
              <a:ea typeface="微軟正黑體" panose="020B0604030504040204" pitchFamily="34" charset="-120"/>
            </a:endParaRPr>
          </a:p>
          <a:p>
            <a:pPr algn="just" fontAlgn="base">
              <a:lnSpc>
                <a:spcPts val="2300"/>
              </a:lnSpc>
              <a:spcBef>
                <a:spcPct val="0"/>
              </a:spcBef>
              <a:spcAft>
                <a:spcPct val="0"/>
              </a:spcAft>
              <a:buClrTx/>
              <a:buNone/>
            </a:pPr>
            <a:r>
              <a:rPr kumimoji="1" lang="en-US" altLang="zh-TW" sz="1800" dirty="0">
                <a:solidFill>
                  <a:srgbClr val="FF0000"/>
                </a:solidFill>
                <a:latin typeface="微軟正黑體" panose="020B0604030504040204" pitchFamily="34" charset="-120"/>
                <a:ea typeface="微軟正黑體" panose="020B0604030504040204" pitchFamily="34" charset="-120"/>
              </a:rPr>
              <a:t>A</a:t>
            </a:r>
            <a:r>
              <a:rPr kumimoji="1" lang="zh-TW" altLang="en-US" sz="1800" dirty="0">
                <a:solidFill>
                  <a:srgbClr val="FF0000"/>
                </a:solidFill>
                <a:latin typeface="微軟正黑體" panose="020B0604030504040204" pitchFamily="34" charset="-120"/>
                <a:ea typeface="微軟正黑體" panose="020B0604030504040204" pitchFamily="34" charset="-120"/>
              </a:rPr>
              <a:t>：當案件業經教育主管機關審核完成後，惟案件之處理情形仍有需修正者，可點選已結案案件之申請退回。</a:t>
            </a:r>
            <a:endParaRPr kumimoji="1" lang="en-US" altLang="zh-TW" sz="1800" dirty="0">
              <a:solidFill>
                <a:srgbClr val="FF0000"/>
              </a:solidFill>
              <a:latin typeface="微軟正黑體" panose="020B0604030504040204" pitchFamily="34" charset="-120"/>
              <a:ea typeface="微軟正黑體" panose="020B0604030504040204" pitchFamily="34" charset="-12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文字方塊 6">
            <a:extLst>
              <a:ext uri="{FF2B5EF4-FFF2-40B4-BE49-F238E27FC236}">
                <a16:creationId xmlns:a16="http://schemas.microsoft.com/office/drawing/2014/main" xmlns="" id="{338ABAA5-53E0-4F9C-B355-431C15367079}"/>
              </a:ext>
            </a:extLst>
          </p:cNvPr>
          <p:cNvSpPr txBox="1">
            <a:spLocks noChangeArrowheads="1"/>
          </p:cNvSpPr>
          <p:nvPr/>
        </p:nvSpPr>
        <p:spPr bwMode="auto">
          <a:xfrm>
            <a:off x="1507671" y="856357"/>
            <a:ext cx="9889671"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0850" indent="-450850">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r>
              <a:rPr kumimoji="1" lang="en-US" altLang="zh-TW" sz="3200" dirty="0">
                <a:solidFill>
                  <a:srgbClr val="000000"/>
                </a:solidFill>
                <a:latin typeface="微軟正黑體" panose="020B0604030504040204" pitchFamily="34" charset="-120"/>
                <a:ea typeface="微軟正黑體" panose="020B0604030504040204" pitchFamily="34" charset="-120"/>
              </a:rPr>
              <a:t>Q</a:t>
            </a:r>
            <a:r>
              <a:rPr kumimoji="1" lang="zh-TW" altLang="en-US" sz="3200" dirty="0">
                <a:solidFill>
                  <a:srgbClr val="000000"/>
                </a:solidFill>
                <a:latin typeface="微軟正黑體" panose="020B0604030504040204" pitchFamily="34" charset="-120"/>
                <a:ea typeface="微軟正黑體" panose="020B0604030504040204" pitchFamily="34" charset="-120"/>
              </a:rPr>
              <a:t>、是否對行為人議處 </a:t>
            </a:r>
            <a:r>
              <a:rPr kumimoji="1" lang="en-US" altLang="zh-TW" sz="3200" dirty="0">
                <a:solidFill>
                  <a:srgbClr val="000000"/>
                </a:solidFill>
                <a:latin typeface="微軟正黑體" panose="020B0604030504040204" pitchFamily="34" charset="-120"/>
                <a:ea typeface="微軟正黑體" panose="020B0604030504040204" pitchFamily="34" charset="-120"/>
              </a:rPr>
              <a:t>:</a:t>
            </a:r>
          </a:p>
          <a:p>
            <a:pPr fontAlgn="base">
              <a:spcBef>
                <a:spcPct val="0"/>
              </a:spcBef>
              <a:spcAft>
                <a:spcPct val="0"/>
              </a:spcAft>
              <a:buClrTx/>
              <a:buNone/>
            </a:pPr>
            <a:r>
              <a:rPr kumimoji="1" lang="en-US" altLang="zh-TW" sz="3200" dirty="0">
                <a:solidFill>
                  <a:srgbClr val="3D2EFA"/>
                </a:solidFill>
                <a:latin typeface="微軟正黑體" panose="020B0604030504040204" pitchFamily="34" charset="-120"/>
                <a:ea typeface="微軟正黑體" panose="020B0604030504040204" pitchFamily="34" charset="-120"/>
              </a:rPr>
              <a:t>A</a:t>
            </a:r>
            <a:r>
              <a:rPr kumimoji="1" lang="zh-TW" altLang="en-US" sz="3200" dirty="0">
                <a:solidFill>
                  <a:srgbClr val="3D2EFA"/>
                </a:solidFill>
                <a:latin typeface="微軟正黑體" panose="020B0604030504040204" pitchFamily="34" charset="-120"/>
                <a:ea typeface="微軟正黑體" panose="020B0604030504040204" pitchFamily="34" charset="-120"/>
              </a:rPr>
              <a:t>：請依實際情形填答</a:t>
            </a:r>
            <a:endParaRPr kumimoji="1" lang="en-US" altLang="zh-TW" sz="3200"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endParaRPr kumimoji="1" lang="en-US" altLang="zh-TW" sz="32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r>
              <a:rPr kumimoji="1" lang="en-US" altLang="zh-TW" sz="3200" dirty="0">
                <a:solidFill>
                  <a:srgbClr val="000000"/>
                </a:solidFill>
                <a:latin typeface="微軟正黑體" panose="020B0604030504040204" pitchFamily="34" charset="-120"/>
                <a:ea typeface="微軟正黑體" panose="020B0604030504040204" pitchFamily="34" charset="-120"/>
              </a:rPr>
              <a:t>Q</a:t>
            </a:r>
            <a:r>
              <a:rPr kumimoji="1" lang="zh-TW" altLang="en-US" sz="3200" dirty="0">
                <a:solidFill>
                  <a:srgbClr val="000000"/>
                </a:solidFill>
                <a:latin typeface="微軟正黑體" panose="020B0604030504040204" pitchFamily="34" charset="-120"/>
                <a:ea typeface="微軟正黑體" panose="020B0604030504040204" pitchFamily="34" charset="-120"/>
              </a:rPr>
              <a:t>、是否併有其他處置 </a:t>
            </a:r>
            <a:r>
              <a:rPr kumimoji="1" lang="en-US" altLang="zh-TW" sz="3200" dirty="0">
                <a:solidFill>
                  <a:srgbClr val="000000"/>
                </a:solidFill>
                <a:latin typeface="微軟正黑體" panose="020B0604030504040204" pitchFamily="34" charset="-120"/>
                <a:ea typeface="微軟正黑體" panose="020B0604030504040204" pitchFamily="34" charset="-120"/>
              </a:rPr>
              <a:t>:</a:t>
            </a:r>
          </a:p>
          <a:p>
            <a:pPr fontAlgn="base">
              <a:spcBef>
                <a:spcPct val="0"/>
              </a:spcBef>
              <a:spcAft>
                <a:spcPct val="0"/>
              </a:spcAft>
              <a:buClrTx/>
              <a:buNone/>
            </a:pPr>
            <a:r>
              <a:rPr kumimoji="1" lang="en-US" altLang="zh-TW" sz="3200" dirty="0">
                <a:solidFill>
                  <a:srgbClr val="3D2EFA"/>
                </a:solidFill>
                <a:latin typeface="微軟正黑體" panose="020B0604030504040204" pitchFamily="34" charset="-120"/>
                <a:ea typeface="微軟正黑體" panose="020B0604030504040204" pitchFamily="34" charset="-120"/>
              </a:rPr>
              <a:t>A</a:t>
            </a:r>
            <a:r>
              <a:rPr kumimoji="1" lang="zh-TW" altLang="en-US" sz="3200" dirty="0">
                <a:solidFill>
                  <a:srgbClr val="3D2EFA"/>
                </a:solidFill>
                <a:latin typeface="微軟正黑體" panose="020B0604030504040204" pitchFamily="34" charset="-120"/>
                <a:ea typeface="微軟正黑體" panose="020B0604030504040204" pitchFamily="34" charset="-120"/>
              </a:rPr>
              <a:t>：請依實際情形填答</a:t>
            </a:r>
            <a:endParaRPr kumimoji="1" lang="en-US" altLang="zh-TW" sz="3200"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endParaRPr kumimoji="1" lang="en-US" altLang="zh-TW" sz="3200"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3D2EFA"/>
                </a:solidFill>
                <a:latin typeface="微軟正黑體" panose="020B0604030504040204" pitchFamily="34" charset="-120"/>
                <a:ea typeface="微軟正黑體" panose="020B0604030504040204" pitchFamily="34" charset="-120"/>
              </a:rPr>
              <a:t>一</a:t>
            </a: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3D2EFA"/>
                </a:solidFill>
                <a:latin typeface="微軟正黑體" panose="020B0604030504040204" pitchFamily="34" charset="-120"/>
                <a:ea typeface="微軟正黑體" panose="020B0604030504040204" pitchFamily="34" charset="-120"/>
              </a:rPr>
              <a:t>經被害人或其法定代理人之同意，向被害人道歉 </a:t>
            </a:r>
          </a:p>
          <a:p>
            <a:pPr fontAlgn="base">
              <a:spcBef>
                <a:spcPct val="0"/>
              </a:spcBef>
              <a:spcAft>
                <a:spcPct val="0"/>
              </a:spcAft>
              <a:buClrTx/>
              <a:buNone/>
            </a:pPr>
            <a:endParaRPr kumimoji="1" lang="en-US" altLang="zh-TW" sz="3200"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3D2EFA"/>
                </a:solidFill>
                <a:latin typeface="微軟正黑體" panose="020B0604030504040204" pitchFamily="34" charset="-120"/>
                <a:ea typeface="微軟正黑體" panose="020B0604030504040204" pitchFamily="34" charset="-120"/>
              </a:rPr>
              <a:t>二</a:t>
            </a: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FF0000"/>
                </a:solidFill>
                <a:latin typeface="微軟正黑體" panose="020B0604030504040204" pitchFamily="34" charset="-120"/>
                <a:ea typeface="微軟正黑體" panose="020B0604030504040204" pitchFamily="34" charset="-120"/>
              </a:rPr>
              <a:t>接受八小時之性別平等教育相關課程 </a:t>
            </a:r>
          </a:p>
          <a:p>
            <a:pPr fontAlgn="base">
              <a:spcBef>
                <a:spcPct val="0"/>
              </a:spcBef>
              <a:spcAft>
                <a:spcPct val="0"/>
              </a:spcAft>
              <a:buClrTx/>
              <a:buNone/>
            </a:pPr>
            <a:endParaRPr kumimoji="1" lang="en-US" altLang="zh-TW" sz="3200" dirty="0">
              <a:solidFill>
                <a:srgbClr val="3D2EFA"/>
              </a:solidFill>
              <a:latin typeface="微軟正黑體" panose="020B0604030504040204" pitchFamily="34" charset="-120"/>
              <a:ea typeface="微軟正黑體" panose="020B0604030504040204" pitchFamily="34" charset="-120"/>
            </a:endParaRPr>
          </a:p>
          <a:p>
            <a:pPr fontAlgn="base">
              <a:spcBef>
                <a:spcPct val="0"/>
              </a:spcBef>
              <a:spcAft>
                <a:spcPct val="0"/>
              </a:spcAft>
              <a:buClrTx/>
              <a:buNone/>
            </a:pP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3D2EFA"/>
                </a:solidFill>
                <a:latin typeface="微軟正黑體" panose="020B0604030504040204" pitchFamily="34" charset="-120"/>
                <a:ea typeface="微軟正黑體" panose="020B0604030504040204" pitchFamily="34" charset="-120"/>
              </a:rPr>
              <a:t>三</a:t>
            </a:r>
            <a:r>
              <a:rPr kumimoji="1" lang="en-US" altLang="zh-TW" sz="3200" dirty="0">
                <a:solidFill>
                  <a:srgbClr val="3D2EFA"/>
                </a:solidFill>
                <a:latin typeface="微軟正黑體" panose="020B0604030504040204" pitchFamily="34" charset="-120"/>
                <a:ea typeface="微軟正黑體" panose="020B0604030504040204" pitchFamily="34" charset="-120"/>
              </a:rPr>
              <a:t>)</a:t>
            </a:r>
            <a:r>
              <a:rPr kumimoji="1" lang="zh-TW" altLang="en-US" sz="3200" dirty="0">
                <a:solidFill>
                  <a:srgbClr val="3D2EFA"/>
                </a:solidFill>
                <a:latin typeface="微軟正黑體" panose="020B0604030504040204" pitchFamily="34" charset="-120"/>
                <a:ea typeface="微軟正黑體" panose="020B0604030504040204" pitchFamily="34" charset="-120"/>
              </a:rPr>
              <a:t>其他符合教育目的之措施</a:t>
            </a:r>
            <a:r>
              <a:rPr kumimoji="1" lang="en-US" altLang="zh-TW" sz="3200" dirty="0">
                <a:solidFill>
                  <a:srgbClr val="3D2EFA"/>
                </a:solidFill>
                <a:latin typeface="微軟正黑體" panose="020B0604030504040204" pitchFamily="34" charset="-120"/>
                <a:ea typeface="微軟正黑體" panose="020B0604030504040204" pitchFamily="34" charset="-120"/>
              </a:rPr>
              <a:t> </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文字方塊 6">
            <a:extLst>
              <a:ext uri="{FF2B5EF4-FFF2-40B4-BE49-F238E27FC236}">
                <a16:creationId xmlns:a16="http://schemas.microsoft.com/office/drawing/2014/main" xmlns="" id="{AC1FABA2-8F58-4A23-8FD7-055373FF3602}"/>
              </a:ext>
            </a:extLst>
          </p:cNvPr>
          <p:cNvSpPr txBox="1">
            <a:spLocks noChangeArrowheads="1"/>
          </p:cNvSpPr>
          <p:nvPr/>
        </p:nvSpPr>
        <p:spPr bwMode="auto">
          <a:xfrm>
            <a:off x="1009310" y="500065"/>
            <a:ext cx="10173380" cy="6555641"/>
          </a:xfrm>
          <a:prstGeom prst="rect">
            <a:avLst/>
          </a:prstGeom>
          <a:noFill/>
          <a:ln>
            <a:noFill/>
          </a:ln>
        </p:spPr>
        <p:txBody>
          <a:bodyPr wrap="square">
            <a:spAutoFit/>
          </a:bodyPr>
          <a:lstStyle>
            <a:lvl1pPr marL="450850" indent="-45085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0" indent="0" fontAlgn="base">
              <a:spcAft>
                <a:spcPct val="0"/>
              </a:spcAft>
              <a:buNone/>
              <a:defRPr/>
            </a:pPr>
            <a:r>
              <a:rPr kumimoji="1" lang="en-US" altLang="zh-TW" sz="2800" b="1" dirty="0">
                <a:solidFill>
                  <a:srgbClr val="000000"/>
                </a:solidFill>
                <a:latin typeface="微軟正黑體" panose="020B0604030504040204" pitchFamily="34" charset="-120"/>
                <a:ea typeface="微軟正黑體" panose="020B0604030504040204" pitchFamily="34" charset="-120"/>
              </a:rPr>
              <a:t>Q</a:t>
            </a:r>
            <a:r>
              <a:rPr kumimoji="1" lang="zh-TW" altLang="en-US" sz="2800" b="1" dirty="0">
                <a:solidFill>
                  <a:srgbClr val="000000"/>
                </a:solidFill>
                <a:latin typeface="微軟正黑體" panose="020B0604030504040204" pitchFamily="34" charset="-120"/>
                <a:ea typeface="微軟正黑體" panose="020B0604030504040204" pitchFamily="34" charset="-120"/>
              </a:rPr>
              <a:t>、是否提出申復？</a:t>
            </a: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0" indent="0" fontAlgn="base">
              <a:spcAft>
                <a:spcPct val="0"/>
              </a:spcAft>
              <a:buNone/>
              <a:defRPr/>
            </a:pPr>
            <a:r>
              <a:rPr kumimoji="1" lang="en-US" altLang="zh-TW" sz="2800" b="1" dirty="0">
                <a:solidFill>
                  <a:srgbClr val="3D2EFA"/>
                </a:solidFill>
                <a:latin typeface="微軟正黑體" panose="020B0604030504040204" pitchFamily="34" charset="-120"/>
                <a:ea typeface="微軟正黑體" panose="020B0604030504040204" pitchFamily="34" charset="-120"/>
              </a:rPr>
              <a:t>A</a:t>
            </a:r>
            <a:r>
              <a:rPr kumimoji="1" lang="zh-TW" altLang="en-US" sz="2800" b="1" dirty="0">
                <a:solidFill>
                  <a:srgbClr val="3D2EFA"/>
                </a:solidFill>
                <a:latin typeface="微軟正黑體" panose="020B0604030504040204" pitchFamily="34" charset="-120"/>
                <a:ea typeface="微軟正黑體" panose="020B0604030504040204" pitchFamily="34" charset="-120"/>
              </a:rPr>
              <a:t>：請依實際情形填答。→</a:t>
            </a:r>
            <a:r>
              <a:rPr kumimoji="1" lang="zh-TW" altLang="en-US" sz="2800" b="1" dirty="0">
                <a:solidFill>
                  <a:srgbClr val="000000"/>
                </a:solidFill>
                <a:latin typeface="微軟正黑體" panose="020B0604030504040204" pitchFamily="34" charset="-120"/>
                <a:ea typeface="微軟正黑體" panose="020B0604030504040204" pitchFamily="34" charset="-120"/>
              </a:rPr>
              <a:t>○由被害人提出 ○由加害人提出</a:t>
            </a:r>
            <a:endParaRPr kumimoji="1" lang="en-US" altLang="zh-TW" sz="2800" b="1" dirty="0">
              <a:solidFill>
                <a:srgbClr val="FF0000"/>
              </a:solidFill>
              <a:latin typeface="微軟正黑體" panose="020B0604030504040204" pitchFamily="34" charset="-120"/>
              <a:ea typeface="微軟正黑體" panose="020B0604030504040204" pitchFamily="34" charset="-120"/>
            </a:endParaRPr>
          </a:p>
          <a:p>
            <a:pPr marL="0" indent="0" fontAlgn="base">
              <a:spcAft>
                <a:spcPct val="0"/>
              </a:spcAft>
              <a:buNone/>
              <a:defRPr/>
            </a:pPr>
            <a:r>
              <a:rPr kumimoji="1" lang="zh-TW" altLang="en-US" sz="2800" b="1" dirty="0">
                <a:solidFill>
                  <a:srgbClr val="000000"/>
                </a:solidFill>
                <a:latin typeface="微軟正黑體" panose="020B0604030504040204" pitchFamily="34" charset="-120"/>
                <a:ea typeface="微軟正黑體" panose="020B0604030504040204" pitchFamily="34" charset="-120"/>
              </a:rPr>
              <a:t>若</a:t>
            </a:r>
            <a:r>
              <a:rPr kumimoji="1" lang="zh-TW" altLang="en-US" sz="2800" b="1" dirty="0">
                <a:solidFill>
                  <a:srgbClr val="3D2EFA"/>
                </a:solidFill>
                <a:latin typeface="微軟正黑體" panose="020B0604030504040204" pitchFamily="34" charset="-120"/>
                <a:ea typeface="微軟正黑體" panose="020B0604030504040204" pitchFamily="34" charset="-120"/>
              </a:rPr>
              <a:t>是</a:t>
            </a:r>
            <a:r>
              <a:rPr kumimoji="1" lang="zh-TW" altLang="en-US" sz="2800" b="1" dirty="0">
                <a:solidFill>
                  <a:srgbClr val="000000"/>
                </a:solidFill>
                <a:latin typeface="微軟正黑體" panose="020B0604030504040204" pitchFamily="34" charset="-120"/>
                <a:ea typeface="微軟正黑體" panose="020B0604030504040204" pitchFamily="34" charset="-120"/>
              </a:rPr>
              <a:t>，請填寫審議小組人員及審議結果 </a:t>
            </a:r>
          </a:p>
          <a:p>
            <a:pPr marL="0" indent="0" fontAlgn="base">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0" indent="0" fontAlgn="base">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a:p>
            <a:pPr marL="0" indent="0" fontAlgn="base">
              <a:spcAft>
                <a:spcPct val="0"/>
              </a:spcAft>
              <a:buNone/>
              <a:defRPr/>
            </a:pPr>
            <a:endParaRPr kumimoji="1" lang="en-US" altLang="zh-TW" sz="2800" b="1" dirty="0">
              <a:solidFill>
                <a:srgbClr val="FF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en-US" altLang="zh-TW" sz="2800" b="1" dirty="0">
                <a:solidFill>
                  <a:schemeClr val="accent1">
                    <a:lumMod val="75000"/>
                  </a:schemeClr>
                </a:solidFill>
                <a:latin typeface="微軟正黑體" panose="020B0604030504040204" pitchFamily="34" charset="-120"/>
                <a:ea typeface="微軟正黑體" panose="020B0604030504040204" pitchFamily="34" charset="-120"/>
              </a:rPr>
              <a:t>1</a:t>
            </a:r>
            <a:r>
              <a:rPr kumimoji="1"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a:t>
            </a:r>
            <a:r>
              <a:rPr kumimoji="1" lang="zh-TW" altLang="en-US" sz="2800" b="1" dirty="0">
                <a:solidFill>
                  <a:srgbClr val="FF0000"/>
                </a:solidFill>
                <a:latin typeface="微軟正黑體" panose="020B0604030504040204" pitchFamily="34" charset="-120"/>
                <a:ea typeface="微軟正黑體" panose="020B0604030504040204" pitchFamily="34" charset="-120"/>
              </a:rPr>
              <a:t>審議小組</a:t>
            </a:r>
            <a:r>
              <a:rPr kumimoji="1"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應包括性別平等教育機關專家學者，法律專業人員三人或五人，其小組成員中，女性人數比例應占成員總數二分之一以上，具校園性侵害、性騷擾或性霸凌事件調查專業素養之專家學者人數比例於學校應占成員總數三分之一以上，於主管機關應占成員總數二分之一以上。</a:t>
            </a:r>
          </a:p>
          <a:p>
            <a:pPr fontAlgn="base">
              <a:spcBef>
                <a:spcPct val="0"/>
              </a:spcBef>
              <a:spcAft>
                <a:spcPct val="0"/>
              </a:spcAft>
              <a:buNone/>
              <a:defRPr/>
            </a:pPr>
            <a:r>
              <a:rPr kumimoji="1" lang="en-US" altLang="zh-TW" sz="2800" b="1" dirty="0">
                <a:solidFill>
                  <a:schemeClr val="accent1">
                    <a:lumMod val="75000"/>
                  </a:schemeClr>
                </a:solidFill>
                <a:latin typeface="微軟正黑體" panose="020B0604030504040204" pitchFamily="34" charset="-120"/>
                <a:ea typeface="微軟正黑體" panose="020B0604030504040204" pitchFamily="34" charset="-120"/>
              </a:rPr>
              <a:t>2</a:t>
            </a:r>
            <a:r>
              <a:rPr kumimoji="1"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、原性平會委員及原調查小組成員</a:t>
            </a:r>
            <a:r>
              <a:rPr kumimoji="1" lang="zh-TW" altLang="en-US" sz="2800" b="1" dirty="0">
                <a:solidFill>
                  <a:srgbClr val="FF0000"/>
                </a:solidFill>
                <a:latin typeface="微軟正黑體" panose="020B0604030504040204" pitchFamily="34" charset="-120"/>
                <a:ea typeface="微軟正黑體" panose="020B0604030504040204" pitchFamily="34" charset="-120"/>
              </a:rPr>
              <a:t>不得</a:t>
            </a:r>
            <a:r>
              <a:rPr kumimoji="1"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擔任審議小組成員</a:t>
            </a:r>
          </a:p>
          <a:p>
            <a:pPr fontAlgn="base">
              <a:spcBef>
                <a:spcPct val="0"/>
              </a:spcBef>
              <a:spcAft>
                <a:spcPct val="0"/>
              </a:spcAft>
              <a:buNone/>
              <a:defRPr/>
            </a:pPr>
            <a:endParaRPr kumimoji="1" lang="zh-TW" altLang="en-US" sz="2800"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endParaRPr kumimoji="1" lang="en-US" altLang="zh-TW" sz="2800" b="1" dirty="0">
              <a:solidFill>
                <a:srgbClr val="000000"/>
              </a:solidFill>
              <a:latin typeface="微軟正黑體" panose="020B0604030504040204" pitchFamily="34" charset="-120"/>
              <a:ea typeface="微軟正黑體" panose="020B0604030504040204" pitchFamily="34" charset="-120"/>
            </a:endParaRPr>
          </a:p>
        </p:txBody>
      </p:sp>
      <p:pic>
        <p:nvPicPr>
          <p:cNvPr id="138243" name="圖片 1">
            <a:extLst>
              <a:ext uri="{FF2B5EF4-FFF2-40B4-BE49-F238E27FC236}">
                <a16:creationId xmlns:a16="http://schemas.microsoft.com/office/drawing/2014/main" xmlns="" id="{059EEAA5-E9B0-4472-BCC3-150D45B190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10695"/>
            <a:ext cx="12223562" cy="13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6">
            <a:extLst>
              <a:ext uri="{FF2B5EF4-FFF2-40B4-BE49-F238E27FC236}">
                <a16:creationId xmlns:a16="http://schemas.microsoft.com/office/drawing/2014/main" xmlns="" id="{06D0E0A6-DBBA-4152-86B2-66D596A20859}"/>
              </a:ext>
            </a:extLst>
          </p:cNvPr>
          <p:cNvSpPr txBox="1">
            <a:spLocks noChangeArrowheads="1"/>
          </p:cNvSpPr>
          <p:nvPr/>
        </p:nvSpPr>
        <p:spPr bwMode="auto">
          <a:xfrm>
            <a:off x="1524000" y="981076"/>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lr>
                <a:schemeClr val="tx1"/>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kumimoji="1" lang="zh-TW" altLang="en-US" sz="2400">
              <a:solidFill>
                <a:srgbClr val="000000"/>
              </a:solidFill>
              <a:latin typeface="標楷體" panose="03000509000000000000" pitchFamily="65" charset="-120"/>
              <a:ea typeface="標楷體" panose="03000509000000000000" pitchFamily="65" charset="-120"/>
            </a:endParaRPr>
          </a:p>
          <a:p>
            <a:pPr fontAlgn="base">
              <a:spcBef>
                <a:spcPct val="0"/>
              </a:spcBef>
              <a:spcAft>
                <a:spcPct val="0"/>
              </a:spcAft>
              <a:buClrTx/>
              <a:buNone/>
            </a:pPr>
            <a:endParaRPr kumimoji="1" lang="en-US" altLang="zh-TW" sz="2400">
              <a:solidFill>
                <a:srgbClr val="000000"/>
              </a:solidFill>
              <a:latin typeface="標楷體" panose="03000509000000000000" pitchFamily="65" charset="-120"/>
              <a:ea typeface="標楷體" panose="03000509000000000000" pitchFamily="65" charset="-120"/>
            </a:endParaRPr>
          </a:p>
        </p:txBody>
      </p:sp>
      <p:pic>
        <p:nvPicPr>
          <p:cNvPr id="140291" name="圖片 1">
            <a:extLst>
              <a:ext uri="{FF2B5EF4-FFF2-40B4-BE49-F238E27FC236}">
                <a16:creationId xmlns:a16="http://schemas.microsoft.com/office/drawing/2014/main" xmlns="" id="{25D725DA-E402-4261-BAF3-71E2E3816C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1498"/>
            <a:ext cx="9144000" cy="233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文字方塊 6">
            <a:extLst>
              <a:ext uri="{FF2B5EF4-FFF2-40B4-BE49-F238E27FC236}">
                <a16:creationId xmlns:a16="http://schemas.microsoft.com/office/drawing/2014/main" xmlns="" id="{A237075E-3800-4F22-A52E-2DD6BF3CD0A1}"/>
              </a:ext>
            </a:extLst>
          </p:cNvPr>
          <p:cNvSpPr txBox="1">
            <a:spLocks noChangeArrowheads="1"/>
          </p:cNvSpPr>
          <p:nvPr/>
        </p:nvSpPr>
        <p:spPr bwMode="auto">
          <a:xfrm>
            <a:off x="1524000" y="1811339"/>
            <a:ext cx="10572520" cy="4493538"/>
          </a:xfrm>
          <a:prstGeom prst="rect">
            <a:avLst/>
          </a:prstGeom>
          <a:noFill/>
          <a:ln>
            <a:noFill/>
          </a:ln>
        </p:spPr>
        <p:txBody>
          <a:bodyPr wrap="square">
            <a:spAutoFit/>
          </a:bodyPr>
          <a:lstStyle>
            <a:lvl1pPr marL="450850" indent="-45085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None/>
              <a:defRPr/>
            </a:pPr>
            <a:endParaRPr kumimoji="1" lang="en-US" altLang="zh-TW" sz="2200" b="1"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zh-TW" altLang="en-US" sz="2200" b="1" dirty="0">
                <a:solidFill>
                  <a:srgbClr val="3D2EFA"/>
                </a:solidFill>
                <a:latin typeface="微軟正黑體" panose="020B0604030504040204" pitchFamily="34" charset="-120"/>
                <a:ea typeface="微軟正黑體" panose="020B0604030504040204" pitchFamily="34" charset="-120"/>
              </a:rPr>
              <a:t>重新調查：</a:t>
            </a:r>
            <a:endParaRPr kumimoji="1" lang="en-US" altLang="zh-TW" sz="2200" b="1" dirty="0">
              <a:solidFill>
                <a:srgbClr val="3D2EFA"/>
              </a:solidFill>
              <a:latin typeface="微軟正黑體" panose="020B0604030504040204" pitchFamily="34" charset="-120"/>
              <a:ea typeface="微軟正黑體" panose="020B0604030504040204" pitchFamily="34" charset="-120"/>
            </a:endParaRPr>
          </a:p>
          <a:p>
            <a:pPr marL="0" indent="0" eaLnBrk="1" fontAlgn="base" hangingPunct="1">
              <a:spcBef>
                <a:spcPct val="0"/>
              </a:spcBef>
              <a:spcAft>
                <a:spcPct val="0"/>
              </a:spcAft>
              <a:buNone/>
              <a:defRPr/>
            </a:pPr>
            <a:r>
              <a:rPr kumimoji="1" lang="en-US" altLang="zh-TW" sz="2200" b="1" dirty="0">
                <a:solidFill>
                  <a:srgbClr val="C00000"/>
                </a:solidFill>
                <a:latin typeface="微軟正黑體" panose="020B0604030504040204" pitchFamily="34" charset="-120"/>
                <a:ea typeface="微軟正黑體" panose="020B0604030504040204" pitchFamily="34" charset="-120"/>
              </a:rPr>
              <a:t>※</a:t>
            </a:r>
            <a:r>
              <a:rPr kumimoji="1" lang="zh-TW" altLang="en-US" sz="2200" b="1" dirty="0">
                <a:solidFill>
                  <a:srgbClr val="C00000"/>
                </a:solidFill>
                <a:latin typeface="微軟正黑體" panose="020B0604030504040204" pitchFamily="34" charset="-120"/>
                <a:ea typeface="微軟正黑體" panose="020B0604030504040204" pitchFamily="34" charset="-120"/>
              </a:rPr>
              <a:t>性平法第</a:t>
            </a:r>
            <a:r>
              <a:rPr kumimoji="1" lang="en-US" altLang="zh-TW" sz="2200" b="1" dirty="0">
                <a:solidFill>
                  <a:srgbClr val="C00000"/>
                </a:solidFill>
                <a:latin typeface="微軟正黑體" panose="020B0604030504040204" pitchFamily="34" charset="-120"/>
                <a:ea typeface="微軟正黑體" panose="020B0604030504040204" pitchFamily="34" charset="-120"/>
              </a:rPr>
              <a:t>32</a:t>
            </a:r>
            <a:r>
              <a:rPr kumimoji="1" lang="zh-TW" altLang="en-US" sz="2200" b="1" dirty="0">
                <a:solidFill>
                  <a:srgbClr val="C00000"/>
                </a:solidFill>
                <a:latin typeface="微軟正黑體" panose="020B0604030504040204" pitchFamily="34" charset="-120"/>
                <a:ea typeface="微軟正黑體" panose="020B0604030504040204" pitchFamily="34" charset="-120"/>
              </a:rPr>
              <a:t>條</a:t>
            </a:r>
            <a:endParaRPr kumimoji="1" lang="en-US" altLang="zh-TW" sz="2200" b="1" dirty="0">
              <a:solidFill>
                <a:srgbClr val="C00000"/>
              </a:solidFill>
              <a:latin typeface="微軟正黑體" panose="020B0604030504040204" pitchFamily="34" charset="-120"/>
              <a:ea typeface="微軟正黑體" panose="020B0604030504040204" pitchFamily="34" charset="-120"/>
            </a:endParaRPr>
          </a:p>
          <a:p>
            <a:pPr marL="627063" indent="0" eaLnBrk="1" fontAlgn="base" hangingPunct="1">
              <a:spcBef>
                <a:spcPct val="0"/>
              </a:spcBef>
              <a:spcAft>
                <a:spcPct val="0"/>
              </a:spcAft>
              <a:buNone/>
              <a:defRPr/>
            </a:pPr>
            <a:r>
              <a:rPr kumimoji="1" lang="zh-TW" altLang="en-US" sz="2200" dirty="0">
                <a:solidFill>
                  <a:srgbClr val="000000"/>
                </a:solidFill>
                <a:latin typeface="微軟正黑體" panose="020B0604030504040204" pitchFamily="34" charset="-120"/>
                <a:ea typeface="微軟正黑體" panose="020B0604030504040204" pitchFamily="34" charset="-120"/>
              </a:rPr>
              <a:t>申請人及行為人對於前條第三項處理之結果有不服者，得於收到書面通知次日起二十日內，以書面具明理由向學校或主管機關申復。</a:t>
            </a:r>
          </a:p>
          <a:p>
            <a:pPr marL="627063" indent="0" eaLnBrk="1" fontAlgn="base" hangingPunct="1">
              <a:spcBef>
                <a:spcPct val="0"/>
              </a:spcBef>
              <a:spcAft>
                <a:spcPct val="0"/>
              </a:spcAft>
              <a:buNone/>
              <a:defRPr/>
            </a:pPr>
            <a:r>
              <a:rPr kumimoji="1" lang="zh-TW" altLang="en-US" sz="2200" dirty="0">
                <a:solidFill>
                  <a:srgbClr val="000000"/>
                </a:solidFill>
                <a:latin typeface="微軟正黑體" panose="020B0604030504040204" pitchFamily="34" charset="-120"/>
                <a:ea typeface="微軟正黑體" panose="020B0604030504040204" pitchFamily="34" charset="-120"/>
              </a:rPr>
              <a:t>前項申復以一次為限。</a:t>
            </a:r>
          </a:p>
          <a:p>
            <a:pPr marL="627063" indent="0" eaLnBrk="1" fontAlgn="base" hangingPunct="1">
              <a:spcBef>
                <a:spcPct val="0"/>
              </a:spcBef>
              <a:spcAft>
                <a:spcPct val="0"/>
              </a:spcAft>
              <a:buNone/>
              <a:defRPr/>
            </a:pPr>
            <a:r>
              <a:rPr kumimoji="1" lang="zh-TW" altLang="en-US" sz="2200" dirty="0">
                <a:solidFill>
                  <a:srgbClr val="000000"/>
                </a:solidFill>
                <a:latin typeface="微軟正黑體" panose="020B0604030504040204" pitchFamily="34" charset="-120"/>
                <a:ea typeface="微軟正黑體" panose="020B0604030504040204" pitchFamily="34" charset="-120"/>
              </a:rPr>
              <a:t>學校或主管機關發現調查程序有重大瑕疵或有足以影響原調查認定之新事實、新證據時，得要求性別平等教育委員會重新調查。</a:t>
            </a:r>
            <a:endParaRPr kumimoji="1" lang="en-US" altLang="zh-TW" sz="2200" dirty="0">
              <a:solidFill>
                <a:srgbClr val="000000"/>
              </a:solidFill>
              <a:latin typeface="微軟正黑體" panose="020B0604030504040204" pitchFamily="34" charset="-120"/>
              <a:ea typeface="微軟正黑體" panose="020B0604030504040204" pitchFamily="34" charset="-120"/>
            </a:endParaRPr>
          </a:p>
          <a:p>
            <a:pPr fontAlgn="base">
              <a:spcBef>
                <a:spcPct val="0"/>
              </a:spcBef>
              <a:spcAft>
                <a:spcPct val="0"/>
              </a:spcAft>
              <a:buNone/>
              <a:defRPr/>
            </a:pPr>
            <a:r>
              <a:rPr kumimoji="1" lang="zh-TW" altLang="en-US" sz="2200" b="1" dirty="0">
                <a:solidFill>
                  <a:srgbClr val="3D2EFA"/>
                </a:solidFill>
                <a:latin typeface="微軟正黑體" panose="020B0604030504040204" pitchFamily="34" charset="-120"/>
                <a:ea typeface="微軟正黑體" panose="020B0604030504040204" pitchFamily="34" charset="-120"/>
              </a:rPr>
              <a:t>重為決定：</a:t>
            </a:r>
            <a:endParaRPr kumimoji="1" lang="en-US" altLang="zh-TW" sz="2200" b="1" dirty="0">
              <a:solidFill>
                <a:srgbClr val="3D2EFA"/>
              </a:solidFill>
              <a:latin typeface="微軟正黑體" panose="020B0604030504040204" pitchFamily="34" charset="-120"/>
              <a:ea typeface="微軟正黑體" panose="020B0604030504040204" pitchFamily="34" charset="-120"/>
            </a:endParaRPr>
          </a:p>
          <a:p>
            <a:pPr marL="0" indent="0" eaLnBrk="1" fontAlgn="base" hangingPunct="1">
              <a:spcBef>
                <a:spcPct val="0"/>
              </a:spcBef>
              <a:spcAft>
                <a:spcPct val="0"/>
              </a:spcAft>
              <a:buNone/>
              <a:defRPr/>
            </a:pPr>
            <a:r>
              <a:rPr kumimoji="1" lang="en-US" altLang="zh-TW" sz="2200" b="1" dirty="0">
                <a:solidFill>
                  <a:srgbClr val="C00000"/>
                </a:solidFill>
                <a:latin typeface="微軟正黑體" panose="020B0604030504040204" pitchFamily="34" charset="-120"/>
                <a:ea typeface="微軟正黑體" panose="020B0604030504040204" pitchFamily="34" charset="-120"/>
              </a:rPr>
              <a:t>※</a:t>
            </a:r>
            <a:r>
              <a:rPr kumimoji="1" lang="zh-TW" altLang="en-US" sz="2200" b="1" dirty="0">
                <a:solidFill>
                  <a:srgbClr val="C00000"/>
                </a:solidFill>
                <a:latin typeface="微軟正黑體" panose="020B0604030504040204" pitchFamily="34" charset="-120"/>
                <a:ea typeface="微軟正黑體" panose="020B0604030504040204" pitchFamily="34" charset="-120"/>
              </a:rPr>
              <a:t>校園性侵害性騷擾或性霸凌防治準則第</a:t>
            </a:r>
            <a:r>
              <a:rPr kumimoji="1" lang="en-US" altLang="zh-TW" sz="2200" b="1" dirty="0">
                <a:solidFill>
                  <a:srgbClr val="C00000"/>
                </a:solidFill>
                <a:latin typeface="微軟正黑體" panose="020B0604030504040204" pitchFamily="34" charset="-120"/>
                <a:ea typeface="微軟正黑體" panose="020B0604030504040204" pitchFamily="34" charset="-120"/>
              </a:rPr>
              <a:t>31</a:t>
            </a:r>
            <a:r>
              <a:rPr kumimoji="1" lang="zh-TW" altLang="en-US" sz="2200" b="1" dirty="0">
                <a:solidFill>
                  <a:srgbClr val="C00000"/>
                </a:solidFill>
                <a:latin typeface="微軟正黑體" panose="020B0604030504040204" pitchFamily="34" charset="-120"/>
                <a:ea typeface="微軟正黑體" panose="020B0604030504040204" pitchFamily="34" charset="-120"/>
              </a:rPr>
              <a:t>條第</a:t>
            </a:r>
            <a:r>
              <a:rPr kumimoji="1" lang="en-US" altLang="zh-TW" sz="2200" b="1" dirty="0">
                <a:solidFill>
                  <a:srgbClr val="C00000"/>
                </a:solidFill>
                <a:latin typeface="微軟正黑體" panose="020B0604030504040204" pitchFamily="34" charset="-120"/>
                <a:ea typeface="微軟正黑體" panose="020B0604030504040204" pitchFamily="34" charset="-120"/>
              </a:rPr>
              <a:t>3</a:t>
            </a:r>
            <a:r>
              <a:rPr kumimoji="1" lang="zh-TW" altLang="en-US" sz="2200" b="1" dirty="0">
                <a:solidFill>
                  <a:srgbClr val="C00000"/>
                </a:solidFill>
                <a:latin typeface="微軟正黑體" panose="020B0604030504040204" pitchFamily="34" charset="-120"/>
                <a:ea typeface="微軟正黑體" panose="020B0604030504040204" pitchFamily="34" charset="-120"/>
              </a:rPr>
              <a:t>項第</a:t>
            </a:r>
            <a:r>
              <a:rPr kumimoji="1" lang="en-US" altLang="zh-TW" sz="2200" b="1" dirty="0">
                <a:solidFill>
                  <a:srgbClr val="C00000"/>
                </a:solidFill>
                <a:latin typeface="微軟正黑體" panose="020B0604030504040204" pitchFamily="34" charset="-120"/>
                <a:ea typeface="微軟正黑體" panose="020B0604030504040204" pitchFamily="34" charset="-120"/>
              </a:rPr>
              <a:t>6</a:t>
            </a:r>
            <a:r>
              <a:rPr kumimoji="1" lang="zh-TW" altLang="en-US" sz="2200" b="1" dirty="0">
                <a:solidFill>
                  <a:srgbClr val="C00000"/>
                </a:solidFill>
                <a:latin typeface="微軟正黑體" panose="020B0604030504040204" pitchFamily="34" charset="-120"/>
                <a:ea typeface="微軟正黑體" panose="020B0604030504040204" pitchFamily="34" charset="-120"/>
              </a:rPr>
              <a:t>款</a:t>
            </a:r>
            <a:endParaRPr kumimoji="1" lang="en-US" altLang="zh-TW" sz="2200" b="1" dirty="0">
              <a:solidFill>
                <a:srgbClr val="C00000"/>
              </a:solidFill>
              <a:latin typeface="微軟正黑體" panose="020B0604030504040204" pitchFamily="34" charset="-120"/>
              <a:ea typeface="微軟正黑體" panose="020B0604030504040204" pitchFamily="34" charset="-120"/>
            </a:endParaRPr>
          </a:p>
          <a:p>
            <a:pPr marL="627063" indent="0" eaLnBrk="1" fontAlgn="base" hangingPunct="1">
              <a:spcBef>
                <a:spcPct val="0"/>
              </a:spcBef>
              <a:spcAft>
                <a:spcPct val="0"/>
              </a:spcAft>
              <a:buNone/>
              <a:defRPr/>
            </a:pPr>
            <a:r>
              <a:rPr kumimoji="1" lang="zh-TW" altLang="en-US" sz="2200" dirty="0">
                <a:solidFill>
                  <a:srgbClr val="000000"/>
                </a:solidFill>
                <a:latin typeface="微軟正黑體" panose="020B0604030504040204" pitchFamily="34" charset="-120"/>
                <a:ea typeface="微軟正黑體" panose="020B0604030504040204" pitchFamily="34" charset="-120"/>
              </a:rPr>
              <a:t>學校或主管機關接獲申復後，依下列程序處理：</a:t>
            </a:r>
            <a:endParaRPr kumimoji="1" lang="en-US" altLang="zh-TW" sz="2200" dirty="0">
              <a:solidFill>
                <a:srgbClr val="000000"/>
              </a:solidFill>
              <a:latin typeface="微軟正黑體" panose="020B0604030504040204" pitchFamily="34" charset="-120"/>
              <a:ea typeface="微軟正黑體" panose="020B0604030504040204" pitchFamily="34" charset="-120"/>
            </a:endParaRPr>
          </a:p>
          <a:p>
            <a:pPr marL="627063" indent="0" eaLnBrk="1" fontAlgn="base" hangingPunct="1">
              <a:spcBef>
                <a:spcPct val="0"/>
              </a:spcBef>
              <a:spcAft>
                <a:spcPct val="0"/>
              </a:spcAft>
              <a:buNone/>
              <a:defRPr/>
            </a:pPr>
            <a:r>
              <a:rPr kumimoji="1" lang="en-US" altLang="zh-TW" sz="2200" dirty="0">
                <a:solidFill>
                  <a:srgbClr val="000000"/>
                </a:solidFill>
                <a:latin typeface="微軟正黑體" panose="020B0604030504040204" pitchFamily="34" charset="-120"/>
                <a:ea typeface="微軟正黑體" panose="020B0604030504040204" pitchFamily="34" charset="-120"/>
              </a:rPr>
              <a:t>(</a:t>
            </a:r>
            <a:r>
              <a:rPr kumimoji="1" lang="zh-TW" altLang="en-US" sz="2200" dirty="0">
                <a:solidFill>
                  <a:srgbClr val="000000"/>
                </a:solidFill>
                <a:latin typeface="微軟正黑體" panose="020B0604030504040204" pitchFamily="34" charset="-120"/>
                <a:ea typeface="微軟正黑體" panose="020B0604030504040204" pitchFamily="34" charset="-120"/>
              </a:rPr>
              <a:t>一</a:t>
            </a:r>
            <a:r>
              <a:rPr kumimoji="1" lang="en-US" altLang="zh-TW" sz="2200" dirty="0">
                <a:solidFill>
                  <a:srgbClr val="000000"/>
                </a:solidFill>
                <a:latin typeface="微軟正黑體" panose="020B0604030504040204" pitchFamily="34" charset="-120"/>
                <a:ea typeface="微軟正黑體" panose="020B0604030504040204" pitchFamily="34" charset="-120"/>
              </a:rPr>
              <a:t>)…</a:t>
            </a:r>
          </a:p>
          <a:p>
            <a:pPr marL="627063" indent="0" eaLnBrk="1" fontAlgn="base" hangingPunct="1">
              <a:spcBef>
                <a:spcPct val="0"/>
              </a:spcBef>
              <a:spcAft>
                <a:spcPct val="0"/>
              </a:spcAft>
              <a:buNone/>
              <a:defRPr/>
            </a:pPr>
            <a:r>
              <a:rPr kumimoji="1" lang="en-US" altLang="zh-TW" sz="2200" dirty="0">
                <a:solidFill>
                  <a:srgbClr val="000000"/>
                </a:solidFill>
                <a:latin typeface="微軟正黑體" panose="020B0604030504040204" pitchFamily="34" charset="-120"/>
                <a:ea typeface="微軟正黑體" panose="020B0604030504040204" pitchFamily="34" charset="-120"/>
              </a:rPr>
              <a:t>(</a:t>
            </a:r>
            <a:r>
              <a:rPr kumimoji="1" lang="zh-TW" altLang="en-US" sz="2200" dirty="0">
                <a:solidFill>
                  <a:srgbClr val="000000"/>
                </a:solidFill>
                <a:latin typeface="微軟正黑體" panose="020B0604030504040204" pitchFamily="34" charset="-120"/>
                <a:ea typeface="微軟正黑體" panose="020B0604030504040204" pitchFamily="34" charset="-120"/>
              </a:rPr>
              <a:t>六</a:t>
            </a:r>
            <a:r>
              <a:rPr kumimoji="1" lang="en-US" altLang="zh-TW" sz="2200" dirty="0">
                <a:solidFill>
                  <a:srgbClr val="000000"/>
                </a:solidFill>
                <a:latin typeface="微軟正黑體" panose="020B0604030504040204" pitchFamily="34" charset="-120"/>
                <a:ea typeface="微軟正黑體" panose="020B0604030504040204" pitchFamily="34" charset="-120"/>
              </a:rPr>
              <a:t>)</a:t>
            </a:r>
            <a:r>
              <a:rPr kumimoji="1" lang="zh-TW" altLang="en-US" sz="2200" dirty="0">
                <a:solidFill>
                  <a:srgbClr val="000000"/>
                </a:solidFill>
                <a:latin typeface="微軟正黑體" panose="020B0604030504040204" pitchFamily="34" charset="-120"/>
                <a:ea typeface="微軟正黑體" panose="020B0604030504040204" pitchFamily="34" charset="-120"/>
              </a:rPr>
              <a:t>申復有理由時，將申復決定通知相關權責單位，由其</a:t>
            </a:r>
            <a:r>
              <a:rPr kumimoji="1" lang="zh-TW" altLang="en-US" sz="2200" b="1" u="sng" dirty="0">
                <a:solidFill>
                  <a:srgbClr val="FF0000"/>
                </a:solidFill>
                <a:latin typeface="微軟正黑體" panose="020B0604030504040204" pitchFamily="34" charset="-120"/>
                <a:ea typeface="微軟正黑體" panose="020B0604030504040204" pitchFamily="34" charset="-120"/>
              </a:rPr>
              <a:t>重為決定</a:t>
            </a:r>
            <a:r>
              <a:rPr kumimoji="1" lang="zh-TW" altLang="en-US" sz="2200" dirty="0">
                <a:solidFill>
                  <a:srgbClr val="000000"/>
                </a:solidFill>
                <a:latin typeface="微軟正黑體" panose="020B0604030504040204" pitchFamily="34" charset="-120"/>
                <a:ea typeface="微軟正黑體" panose="020B0604030504040204" pitchFamily="34" charset="-120"/>
              </a:rPr>
              <a:t>。</a:t>
            </a:r>
            <a:endParaRPr kumimoji="1" lang="en-US" altLang="zh-TW" sz="2200" dirty="0">
              <a:solidFill>
                <a:srgbClr val="00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xmlns="" id="{918267B2-C52E-40D2-BD5E-B4822E271DFE}"/>
              </a:ext>
            </a:extLst>
          </p:cNvPr>
          <p:cNvSpPr/>
          <p:nvPr/>
        </p:nvSpPr>
        <p:spPr>
          <a:xfrm>
            <a:off x="6391275" y="331998"/>
            <a:ext cx="3878139" cy="5232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kumimoji="1" lang="zh-TW" altLang="en-US" sz="2800" b="1" spc="50" dirty="0">
                <a:ln w="11430">
                  <a:solidFill>
                    <a:srgbClr val="FF0000"/>
                  </a:solidFill>
                </a:ln>
                <a:solidFill>
                  <a:srgbClr val="FF0000"/>
                </a:solidFill>
                <a:latin typeface="微軟正黑體" panose="020B0604030504040204" pitchFamily="34" charset="-120"/>
                <a:ea typeface="微軟正黑體" panose="020B0604030504040204" pitchFamily="34" charset="-120"/>
              </a:rPr>
              <a:t>申復審議結果評議書</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6">
            <a:extLst>
              <a:ext uri="{FF2B5EF4-FFF2-40B4-BE49-F238E27FC236}">
                <a16:creationId xmlns:a16="http://schemas.microsoft.com/office/drawing/2014/main" xmlns="" id="{9616BA96-6C4E-4058-A9ED-107A39437B78}"/>
              </a:ext>
            </a:extLst>
          </p:cNvPr>
          <p:cNvSpPr txBox="1">
            <a:spLocks noChangeArrowheads="1"/>
          </p:cNvSpPr>
          <p:nvPr/>
        </p:nvSpPr>
        <p:spPr bwMode="auto">
          <a:xfrm>
            <a:off x="1028700" y="431800"/>
            <a:ext cx="10153650" cy="4093428"/>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0850" indent="-450850" eaLnBrk="1" fontAlgn="base" hangingPunct="1">
              <a:spcBef>
                <a:spcPct val="0"/>
              </a:spcBef>
              <a:spcAft>
                <a:spcPct val="0"/>
              </a:spcAft>
              <a:buNone/>
              <a:defRPr/>
            </a:pPr>
            <a:r>
              <a:rPr kumimoji="1" lang="en-US" altLang="zh-TW" sz="2600" b="1" dirty="0">
                <a:solidFill>
                  <a:srgbClr val="000000"/>
                </a:solidFill>
                <a:latin typeface="微軟正黑體" panose="020B0604030504040204" pitchFamily="34" charset="-120"/>
                <a:ea typeface="微軟正黑體" panose="020B0604030504040204" pitchFamily="34" charset="-120"/>
              </a:rPr>
              <a:t>Q</a:t>
            </a:r>
            <a:r>
              <a:rPr kumimoji="1" lang="zh-TW" altLang="en-US" sz="2600" b="1" dirty="0">
                <a:solidFill>
                  <a:srgbClr val="000000"/>
                </a:solidFill>
                <a:latin typeface="微軟正黑體" panose="020B0604030504040204" pitchFamily="34" charset="-120"/>
                <a:ea typeface="微軟正黑體" panose="020B0604030504040204" pitchFamily="34" charset="-120"/>
              </a:rPr>
              <a:t>、</a:t>
            </a:r>
            <a:r>
              <a:rPr kumimoji="1" lang="zh-TW" altLang="zh-TW" sz="2600" b="1" dirty="0">
                <a:solidFill>
                  <a:srgbClr val="000000"/>
                </a:solidFill>
                <a:latin typeface="微軟正黑體" panose="020B0604030504040204" pitchFamily="34" charset="-120"/>
                <a:ea typeface="微軟正黑體" panose="020B0604030504040204" pitchFamily="34" charset="-120"/>
              </a:rPr>
              <a:t>若</a:t>
            </a:r>
            <a:r>
              <a:rPr kumimoji="1" lang="zh-TW" altLang="en-US" sz="2600" b="1" dirty="0">
                <a:solidFill>
                  <a:srgbClr val="000000"/>
                </a:solidFill>
                <a:latin typeface="微軟正黑體" panose="020B0604030504040204" pitchFamily="34" charset="-120"/>
                <a:ea typeface="微軟正黑體" panose="020B0604030504040204" pitchFamily="34" charset="-120"/>
              </a:rPr>
              <a:t>校安通報表之內容有誤</a:t>
            </a:r>
            <a:r>
              <a:rPr kumimoji="1" lang="zh-TW" altLang="zh-TW" sz="2600" b="1" dirty="0">
                <a:solidFill>
                  <a:srgbClr val="000000"/>
                </a:solidFill>
                <a:latin typeface="微軟正黑體" panose="020B0604030504040204" pitchFamily="34" charset="-120"/>
                <a:ea typeface="微軟正黑體" panose="020B0604030504040204" pitchFamily="34" charset="-120"/>
              </a:rPr>
              <a:t>或</a:t>
            </a:r>
            <a:r>
              <a:rPr kumimoji="1" lang="zh-TW" altLang="en-US" sz="2600" b="1" dirty="0">
                <a:solidFill>
                  <a:srgbClr val="000000"/>
                </a:solidFill>
                <a:latin typeface="微軟正黑體" panose="020B0604030504040204" pitchFamily="34" charset="-120"/>
                <a:ea typeface="微軟正黑體" panose="020B0604030504040204" pitchFamily="34" charset="-120"/>
              </a:rPr>
              <a:t>欲</a:t>
            </a:r>
            <a:r>
              <a:rPr kumimoji="1" lang="zh-TW" altLang="zh-TW" sz="2600" b="1" dirty="0">
                <a:solidFill>
                  <a:srgbClr val="000000"/>
                </a:solidFill>
                <a:latin typeface="微軟正黑體" panose="020B0604030504040204" pitchFamily="34" charset="-120"/>
                <a:ea typeface="微軟正黑體" panose="020B0604030504040204" pitchFamily="34" charset="-120"/>
              </a:rPr>
              <a:t>新增內容</a:t>
            </a:r>
            <a:r>
              <a:rPr kumimoji="1" lang="zh-TW" altLang="en-US" sz="2600" b="1" dirty="0">
                <a:solidFill>
                  <a:srgbClr val="000000"/>
                </a:solidFill>
                <a:latin typeface="微軟正黑體" panose="020B0604030504040204" pitchFamily="34" charset="-120"/>
                <a:ea typeface="微軟正黑體" panose="020B0604030504040204" pitchFamily="34" charset="-120"/>
              </a:rPr>
              <a:t>？或表頭之內容如何修正？</a:t>
            </a:r>
            <a:endParaRPr kumimoji="1" lang="en-US" altLang="zh-TW" sz="2600" b="1" dirty="0">
              <a:solidFill>
                <a:srgbClr val="000000"/>
              </a:solidFill>
              <a:latin typeface="微軟正黑體" panose="020B0604030504040204" pitchFamily="34" charset="-120"/>
              <a:ea typeface="微軟正黑體" panose="020B0604030504040204" pitchFamily="34" charset="-120"/>
            </a:endParaRPr>
          </a:p>
          <a:p>
            <a:pPr marL="450850" indent="-450850" algn="just" eaLnBrk="1" fontAlgn="base" hangingPunct="1">
              <a:spcBef>
                <a:spcPct val="0"/>
              </a:spcBef>
              <a:spcAft>
                <a:spcPct val="0"/>
              </a:spcAft>
              <a:buNone/>
              <a:defRPr/>
            </a:pPr>
            <a:r>
              <a:rPr kumimoji="1" lang="en-US" altLang="zh-TW" sz="2600" b="1" dirty="0">
                <a:solidFill>
                  <a:srgbClr val="3D2EFA"/>
                </a:solidFill>
                <a:latin typeface="微軟正黑體" panose="020B0604030504040204" pitchFamily="34" charset="-120"/>
                <a:ea typeface="微軟正黑體" panose="020B0604030504040204" pitchFamily="34" charset="-120"/>
              </a:rPr>
              <a:t>A</a:t>
            </a:r>
            <a:r>
              <a:rPr kumimoji="1" lang="zh-TW" altLang="en-US" sz="2600" b="1" dirty="0">
                <a:solidFill>
                  <a:srgbClr val="3D2EFA"/>
                </a:solidFill>
                <a:latin typeface="微軟正黑體" panose="020B0604030504040204" pitchFamily="34" charset="-120"/>
                <a:ea typeface="微軟正黑體" panose="020B0604030504040204" pitchFamily="34" charset="-120"/>
              </a:rPr>
              <a:t>：案件之表頭均為校安通報表之內容，爰若欲修正校安通報表</a:t>
            </a:r>
            <a:r>
              <a:rPr kumimoji="1" lang="zh-TW" altLang="en-US" sz="2600" b="1" dirty="0">
                <a:solidFill>
                  <a:srgbClr val="FF0000"/>
                </a:solidFill>
                <a:latin typeface="微軟正黑體" panose="020B0604030504040204" pitchFamily="34" charset="-120"/>
                <a:ea typeface="微軟正黑體" panose="020B0604030504040204" pitchFamily="34" charset="-120"/>
              </a:rPr>
              <a:t>請先確認本案件之狀態為案件於學校承辦人之層級</a:t>
            </a:r>
            <a:r>
              <a:rPr kumimoji="1" lang="en-US" altLang="zh-TW" sz="2600" b="1" dirty="0">
                <a:solidFill>
                  <a:srgbClr val="3D2EFA"/>
                </a:solidFill>
                <a:latin typeface="微軟正黑體" panose="020B0604030504040204" pitchFamily="34" charset="-120"/>
                <a:ea typeface="微軟正黑體" panose="020B0604030504040204" pitchFamily="34" charset="-120"/>
              </a:rPr>
              <a:t>(</a:t>
            </a:r>
            <a:r>
              <a:rPr kumimoji="1" lang="zh-TW" altLang="en-US" sz="2600" b="1" dirty="0">
                <a:solidFill>
                  <a:srgbClr val="3D2EFA"/>
                </a:solidFill>
                <a:latin typeface="微軟正黑體" panose="020B0604030504040204" pitchFamily="34" charset="-120"/>
                <a:ea typeface="微軟正黑體" panose="020B0604030504040204" pitchFamily="34" charset="-120"/>
              </a:rPr>
              <a:t>非審件中或已結案</a:t>
            </a:r>
            <a:r>
              <a:rPr kumimoji="1" lang="en-US" altLang="zh-TW" sz="2600" b="1" dirty="0">
                <a:solidFill>
                  <a:srgbClr val="3D2EFA"/>
                </a:solidFill>
                <a:latin typeface="微軟正黑體" panose="020B0604030504040204" pitchFamily="34" charset="-120"/>
                <a:ea typeface="微軟正黑體" panose="020B0604030504040204" pitchFamily="34" charset="-120"/>
              </a:rPr>
              <a:t>)</a:t>
            </a:r>
            <a:r>
              <a:rPr kumimoji="1" lang="zh-TW" altLang="en-US" sz="2600" b="1" dirty="0">
                <a:solidFill>
                  <a:srgbClr val="3D2EFA"/>
                </a:solidFill>
                <a:latin typeface="微軟正黑體" panose="020B0604030504040204" pitchFamily="34" charset="-120"/>
                <a:ea typeface="微軟正黑體" panose="020B0604030504040204" pitchFamily="34" charset="-120"/>
              </a:rPr>
              <a:t>後，</a:t>
            </a:r>
            <a:r>
              <a:rPr kumimoji="1" lang="zh-TW" altLang="zh-TW" sz="2600" b="1" dirty="0">
                <a:solidFill>
                  <a:srgbClr val="3D2EFA"/>
                </a:solidFill>
                <a:latin typeface="微軟正黑體" panose="020B0604030504040204" pitchFamily="34" charset="-120"/>
                <a:ea typeface="微軟正黑體" panose="020B0604030504040204" pitchFamily="34" charset="-120"/>
              </a:rPr>
              <a:t>請電洽</a:t>
            </a:r>
            <a:r>
              <a:rPr kumimoji="1" lang="zh-TW" altLang="en-US" sz="2600" b="1" dirty="0">
                <a:solidFill>
                  <a:srgbClr val="3D2EFA"/>
                </a:solidFill>
                <a:latin typeface="微軟正黑體" panose="020B0604030504040204" pitchFamily="34" charset="-120"/>
                <a:ea typeface="微軟正黑體" panose="020B0604030504040204" pitchFamily="34" charset="-120"/>
              </a:rPr>
              <a:t>教育</a:t>
            </a:r>
            <a:r>
              <a:rPr kumimoji="1" lang="zh-TW" altLang="zh-TW" sz="2600" b="1" dirty="0">
                <a:solidFill>
                  <a:srgbClr val="3D2EFA"/>
                </a:solidFill>
                <a:latin typeface="微軟正黑體" panose="020B0604030504040204" pitchFamily="34" charset="-120"/>
                <a:ea typeface="微軟正黑體" panose="020B0604030504040204" pitchFamily="34" charset="-120"/>
              </a:rPr>
              <a:t>部承辦人員</a:t>
            </a:r>
            <a:r>
              <a:rPr kumimoji="1" lang="en-US" altLang="zh-TW" sz="2600" b="1" dirty="0">
                <a:solidFill>
                  <a:srgbClr val="7030A0"/>
                </a:solidFill>
                <a:latin typeface="微軟正黑體" panose="020B0604030504040204" pitchFamily="34" charset="-120"/>
                <a:ea typeface="微軟正黑體" panose="020B0604030504040204" pitchFamily="34" charset="-120"/>
              </a:rPr>
              <a:t>(</a:t>
            </a:r>
            <a:r>
              <a:rPr kumimoji="1" lang="zh-TW" altLang="en-US" sz="2600" b="1" dirty="0">
                <a:solidFill>
                  <a:srgbClr val="7030A0"/>
                </a:solidFill>
                <a:latin typeface="微軟正黑體" panose="020B0604030504040204" pitchFamily="34" charset="-120"/>
                <a:ea typeface="微軟正黑體" panose="020B0604030504040204" pitchFamily="34" charset="-120"/>
              </a:rPr>
              <a:t>先電洽教育處承辦人</a:t>
            </a:r>
            <a:r>
              <a:rPr kumimoji="1" lang="en-US" altLang="zh-TW" sz="2600" b="1" dirty="0">
                <a:solidFill>
                  <a:srgbClr val="7030A0"/>
                </a:solidFill>
                <a:latin typeface="微軟正黑體" panose="020B0604030504040204" pitchFamily="34" charset="-120"/>
                <a:ea typeface="微軟正黑體" panose="020B0604030504040204" pitchFamily="34" charset="-120"/>
              </a:rPr>
              <a:t>)</a:t>
            </a:r>
            <a:r>
              <a:rPr kumimoji="1" lang="zh-TW" altLang="zh-TW" sz="2600" b="1" dirty="0">
                <a:solidFill>
                  <a:srgbClr val="3D2EFA"/>
                </a:solidFill>
                <a:latin typeface="微軟正黑體" panose="020B0604030504040204" pitchFamily="34" charset="-120"/>
                <a:ea typeface="微軟正黑體" panose="020B0604030504040204" pitchFamily="34" charset="-120"/>
              </a:rPr>
              <a:t>，以</a:t>
            </a:r>
            <a:r>
              <a:rPr kumimoji="1" lang="zh-TW" altLang="zh-TW" sz="2600" b="1" dirty="0">
                <a:solidFill>
                  <a:srgbClr val="FF0000"/>
                </a:solidFill>
                <a:latin typeface="微軟正黑體" panose="020B0604030504040204" pitchFamily="34" charset="-120"/>
                <a:ea typeface="微軟正黑體" panose="020B0604030504040204" pitchFamily="34" charset="-120"/>
              </a:rPr>
              <a:t>將校安通報表單退出本系統轉回校安系統</a:t>
            </a:r>
            <a:r>
              <a:rPr kumimoji="1" lang="zh-TW" altLang="zh-TW" sz="2600" b="1" dirty="0">
                <a:solidFill>
                  <a:srgbClr val="3D2EFA"/>
                </a:solidFill>
                <a:latin typeface="微軟正黑體" panose="020B0604030504040204" pitchFamily="34" charset="-120"/>
                <a:ea typeface="微軟正黑體" panose="020B0604030504040204" pitchFamily="34" charset="-120"/>
              </a:rPr>
              <a:t>，學校人員</a:t>
            </a:r>
            <a:r>
              <a:rPr kumimoji="1" lang="zh-TW" altLang="zh-TW" sz="2600" b="1" u="sng" dirty="0">
                <a:solidFill>
                  <a:srgbClr val="3D2EFA"/>
                </a:solidFill>
                <a:latin typeface="微軟正黑體" panose="020B0604030504040204" pitchFamily="34" charset="-120"/>
                <a:ea typeface="微軟正黑體" panose="020B0604030504040204" pitchFamily="34" charset="-120"/>
              </a:rPr>
              <a:t>方可以「續報」之方式</a:t>
            </a:r>
            <a:r>
              <a:rPr kumimoji="1" lang="zh-TW" altLang="zh-TW" sz="2600" b="1" dirty="0">
                <a:solidFill>
                  <a:srgbClr val="3D2EFA"/>
                </a:solidFill>
                <a:latin typeface="微軟正黑體" panose="020B0604030504040204" pitchFamily="34" charset="-120"/>
                <a:ea typeface="微軟正黑體" panose="020B0604030504040204" pitchFamily="34" charset="-120"/>
              </a:rPr>
              <a:t>修正通報表單內容，並於續報完成後，再次進入本系統列管。</a:t>
            </a:r>
            <a:endParaRPr kumimoji="1" lang="en-US" altLang="zh-TW" sz="2600"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sz="2600" b="1" dirty="0">
              <a:solidFill>
                <a:srgbClr val="3D2EFA"/>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zh-TW" altLang="zh-TW" sz="2600"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sz="2600" b="1" dirty="0">
              <a:solidFill>
                <a:srgbClr val="000000"/>
              </a:solidFill>
              <a:latin typeface="微軟正黑體" panose="020B0604030504040204" pitchFamily="34" charset="-120"/>
              <a:ea typeface="微軟正黑體" panose="020B0604030504040204" pitchFamily="34" charset="-120"/>
            </a:endParaRPr>
          </a:p>
          <a:p>
            <a:pPr eaLnBrk="1" fontAlgn="base" hangingPunct="1">
              <a:spcBef>
                <a:spcPct val="0"/>
              </a:spcBef>
              <a:spcAft>
                <a:spcPct val="0"/>
              </a:spcAft>
              <a:buNone/>
              <a:defRPr/>
            </a:pPr>
            <a:endParaRPr kumimoji="1" lang="zh-TW" altLang="en-US" sz="2600" b="1" dirty="0">
              <a:solidFill>
                <a:srgbClr val="000000"/>
              </a:solidFill>
              <a:latin typeface="微軟正黑體" panose="020B0604030504040204" pitchFamily="34" charset="-120"/>
              <a:ea typeface="微軟正黑體" panose="020B0604030504040204" pitchFamily="34" charset="-120"/>
            </a:endParaRPr>
          </a:p>
        </p:txBody>
      </p:sp>
      <p:pic>
        <p:nvPicPr>
          <p:cNvPr id="142339" name="圖片 3">
            <a:extLst>
              <a:ext uri="{FF2B5EF4-FFF2-40B4-BE49-F238E27FC236}">
                <a16:creationId xmlns:a16="http://schemas.microsoft.com/office/drawing/2014/main" xmlns="" id="{444583FC-C11E-4061-A432-6C79D93C76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21039"/>
            <a:ext cx="91440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41F52AB1-25BB-4C7B-8D72-46DDFA7F6184}"/>
              </a:ext>
            </a:extLst>
          </p:cNvPr>
          <p:cNvSpPr/>
          <p:nvPr/>
        </p:nvSpPr>
        <p:spPr>
          <a:xfrm>
            <a:off x="1524000" y="3221039"/>
            <a:ext cx="9144000" cy="1641475"/>
          </a:xfrm>
          <a:prstGeom prst="rect">
            <a:avLst/>
          </a:prstGeom>
          <a:solidFill>
            <a:schemeClr val="tx2">
              <a:lumMod val="60000"/>
              <a:lumOff val="40000"/>
              <a:alpha val="0"/>
            </a:schemeClr>
          </a:solidFill>
          <a:ln w="349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kumimoji="1" lang="zh-TW" altLang="en-US" sz="1400" dirty="0">
              <a:solidFill>
                <a:srgbClr val="FFFFFF"/>
              </a:solidFill>
              <a:latin typeface="微軟正黑體" pitchFamily="34" charset="-120"/>
              <a:ea typeface="微軟正黑體" pitchFamily="34" charset="-120"/>
            </a:endParaRPr>
          </a:p>
        </p:txBody>
      </p:sp>
      <p:sp>
        <p:nvSpPr>
          <p:cNvPr id="6" name="矩形 5">
            <a:extLst>
              <a:ext uri="{FF2B5EF4-FFF2-40B4-BE49-F238E27FC236}">
                <a16:creationId xmlns:a16="http://schemas.microsoft.com/office/drawing/2014/main" xmlns="" id="{D462D0D9-0421-4323-8E56-C30788197071}"/>
              </a:ext>
            </a:extLst>
          </p:cNvPr>
          <p:cNvSpPr/>
          <p:nvPr/>
        </p:nvSpPr>
        <p:spPr>
          <a:xfrm>
            <a:off x="9098340" y="3573016"/>
            <a:ext cx="1569661"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kumimoji="1" lang="zh-TW" altLang="en-US" sz="5400" b="1" dirty="0">
                <a:ln w="11430"/>
                <a:solidFill>
                  <a:srgbClr val="FF0000"/>
                </a:solidFill>
                <a:effectLst>
                  <a:outerShdw blurRad="80000" dist="40000" dir="5040000" algn="tl">
                    <a:srgbClr val="000000">
                      <a:alpha val="30000"/>
                    </a:srgbClr>
                  </a:outerShdw>
                </a:effectLst>
                <a:latin typeface="微軟正黑體" panose="020B0604030504040204" pitchFamily="34" charset="-120"/>
                <a:ea typeface="微軟正黑體" panose="020B0604030504040204" pitchFamily="34" charset="-120"/>
              </a:rPr>
              <a:t>表頭</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文字方塊 6">
            <a:extLst>
              <a:ext uri="{FF2B5EF4-FFF2-40B4-BE49-F238E27FC236}">
                <a16:creationId xmlns:a16="http://schemas.microsoft.com/office/drawing/2014/main" xmlns="" id="{B3EF346B-63B3-4E2A-9327-28905096D7F9}"/>
              </a:ext>
            </a:extLst>
          </p:cNvPr>
          <p:cNvSpPr txBox="1">
            <a:spLocks noChangeArrowheads="1"/>
          </p:cNvSpPr>
          <p:nvPr/>
        </p:nvSpPr>
        <p:spPr bwMode="auto">
          <a:xfrm>
            <a:off x="1523999" y="252413"/>
            <a:ext cx="9514567" cy="649408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450850" eaLnBrk="1" fontAlgn="base" hangingPunct="1">
              <a:spcBef>
                <a:spcPct val="0"/>
              </a:spcBef>
              <a:spcAft>
                <a:spcPct val="0"/>
              </a:spcAft>
              <a:buNone/>
              <a:defRPr/>
            </a:pPr>
            <a:r>
              <a:rPr kumimoji="1" lang="en-US" altLang="zh-TW" b="1" dirty="0">
                <a:solidFill>
                  <a:srgbClr val="000000"/>
                </a:solidFill>
                <a:latin typeface="微軟正黑體" panose="020B0604030504040204" pitchFamily="34" charset="-120"/>
                <a:ea typeface="微軟正黑體" panose="020B0604030504040204" pitchFamily="34" charset="-120"/>
              </a:rPr>
              <a:t>Q</a:t>
            </a:r>
            <a:r>
              <a:rPr kumimoji="1" lang="zh-TW" altLang="en-US" b="1" dirty="0">
                <a:solidFill>
                  <a:srgbClr val="000000"/>
                </a:solidFill>
                <a:latin typeface="微軟正黑體" panose="020B0604030504040204" pitchFamily="34" charset="-120"/>
                <a:ea typeface="微軟正黑體" panose="020B0604030504040204" pitchFamily="34" charset="-120"/>
              </a:rPr>
              <a:t>、</a:t>
            </a:r>
            <a:r>
              <a:rPr kumimoji="1" lang="zh-TW" altLang="zh-TW" b="1" dirty="0">
                <a:solidFill>
                  <a:srgbClr val="000000"/>
                </a:solidFill>
                <a:latin typeface="微軟正黑體" panose="020B0604030504040204" pitchFamily="34" charset="-120"/>
                <a:ea typeface="微軟正黑體" panose="020B0604030504040204" pitchFamily="34" charset="-120"/>
              </a:rPr>
              <a:t>若</a:t>
            </a:r>
            <a:r>
              <a:rPr kumimoji="1" lang="zh-TW" altLang="en-US" b="1" dirty="0">
                <a:solidFill>
                  <a:srgbClr val="000000"/>
                </a:solidFill>
                <a:latin typeface="微軟正黑體" panose="020B0604030504040204" pitchFamily="34" charset="-120"/>
                <a:ea typeface="微軟正黑體" panose="020B0604030504040204" pitchFamily="34" charset="-120"/>
              </a:rPr>
              <a:t>通報案件列於</a:t>
            </a:r>
            <a:r>
              <a:rPr kumimoji="1" lang="zh-TW" altLang="zh-TW" b="1" dirty="0">
                <a:solidFill>
                  <a:srgbClr val="000000"/>
                </a:solidFill>
                <a:latin typeface="微軟正黑體" panose="020B0604030504040204" pitchFamily="34" charset="-120"/>
                <a:ea typeface="微軟正黑體" panose="020B0604030504040204" pitchFamily="34" charset="-120"/>
              </a:rPr>
              <a:t>非性平案件區</a:t>
            </a:r>
            <a:r>
              <a:rPr kumimoji="1" lang="zh-TW" altLang="en-US" b="1" dirty="0">
                <a:solidFill>
                  <a:srgbClr val="000000"/>
                </a:solidFill>
                <a:latin typeface="微軟正黑體" panose="020B0604030504040204" pitchFamily="34" charset="-120"/>
                <a:ea typeface="微軟正黑體" panose="020B0604030504040204" pitchFamily="34" charset="-120"/>
              </a:rPr>
              <a:t>，但為屬性平法案件，如何處理？</a:t>
            </a:r>
            <a:endParaRPr kumimoji="1" lang="en-US" altLang="zh-TW" b="1" dirty="0">
              <a:solidFill>
                <a:srgbClr val="000000"/>
              </a:solidFill>
              <a:latin typeface="微軟正黑體" panose="020B0604030504040204" pitchFamily="34" charset="-120"/>
              <a:ea typeface="微軟正黑體" panose="020B0604030504040204" pitchFamily="34" charset="-120"/>
            </a:endParaRPr>
          </a:p>
          <a:p>
            <a:pPr marL="450850" indent="-648000" algn="just" eaLnBrk="1" fontAlgn="base" hangingPunct="1">
              <a:spcBef>
                <a:spcPct val="0"/>
              </a:spcBef>
              <a:spcAft>
                <a:spcPct val="0"/>
              </a:spcAft>
              <a:buNone/>
              <a:defRPr/>
            </a:pPr>
            <a:r>
              <a:rPr kumimoji="1" lang="en-US" altLang="zh-TW" b="1" dirty="0">
                <a:solidFill>
                  <a:srgbClr val="3D2EFA"/>
                </a:solidFill>
                <a:latin typeface="微軟正黑體" panose="020B0604030504040204" pitchFamily="34" charset="-120"/>
                <a:ea typeface="微軟正黑體" panose="020B0604030504040204" pitchFamily="34" charset="-120"/>
              </a:rPr>
              <a:t>A</a:t>
            </a:r>
            <a:r>
              <a:rPr kumimoji="1" lang="zh-TW" altLang="en-US" b="1" dirty="0">
                <a:solidFill>
                  <a:srgbClr val="3D2EFA"/>
                </a:solidFill>
                <a:latin typeface="微軟正黑體" panose="020B0604030504040204" pitchFamily="34" charset="-120"/>
                <a:ea typeface="微軟正黑體" panose="020B0604030504040204" pitchFamily="34" charset="-120"/>
              </a:rPr>
              <a:t>：請審閱校安通報表，請通報人員確認或修正通報內容無誤後，</a:t>
            </a:r>
            <a:r>
              <a:rPr kumimoji="1" lang="en-US" altLang="zh-TW" b="1" dirty="0">
                <a:solidFill>
                  <a:srgbClr val="7030A0"/>
                </a:solidFill>
                <a:latin typeface="微軟正黑體" panose="020B0604030504040204" pitchFamily="34" charset="-120"/>
                <a:ea typeface="微軟正黑體" panose="020B0604030504040204" pitchFamily="34" charset="-120"/>
              </a:rPr>
              <a:t> </a:t>
            </a:r>
            <a:r>
              <a:rPr kumimoji="1" lang="zh-TW" altLang="en-US" b="1" dirty="0">
                <a:solidFill>
                  <a:srgbClr val="7030A0"/>
                </a:solidFill>
                <a:latin typeface="微軟正黑體" panose="020B0604030504040204" pitchFamily="34" charset="-120"/>
                <a:ea typeface="微軟正黑體" panose="020B0604030504040204" pitchFamily="34" charset="-120"/>
              </a:rPr>
              <a:t>電洽教育處承辦人，再由教育處承辦人</a:t>
            </a:r>
            <a:r>
              <a:rPr kumimoji="1" lang="zh-TW" altLang="en-US" b="1" dirty="0">
                <a:solidFill>
                  <a:srgbClr val="3D2EFA"/>
                </a:solidFill>
                <a:latin typeface="微軟正黑體" panose="020B0604030504040204" pitchFamily="34" charset="-120"/>
                <a:ea typeface="微軟正黑體" panose="020B0604030504040204" pitchFamily="34" charset="-120"/>
              </a:rPr>
              <a:t>致電</a:t>
            </a:r>
            <a:r>
              <a:rPr kumimoji="1" lang="zh-TW" altLang="en-US" b="1" dirty="0">
                <a:solidFill>
                  <a:srgbClr val="FF0000"/>
                </a:solidFill>
                <a:latin typeface="微軟正黑體" panose="020B0604030504040204" pitchFamily="34" charset="-120"/>
                <a:ea typeface="微軟正黑體" panose="020B0604030504040204" pitchFamily="34" charset="-120"/>
              </a:rPr>
              <a:t>教育部</a:t>
            </a:r>
            <a:r>
              <a:rPr kumimoji="1" lang="zh-TW" altLang="en-US" b="1" dirty="0">
                <a:solidFill>
                  <a:srgbClr val="3D2EFA"/>
                </a:solidFill>
                <a:latin typeface="微軟正黑體" panose="020B0604030504040204" pitchFamily="34" charset="-120"/>
                <a:ea typeface="微軟正黑體" panose="020B0604030504040204" pitchFamily="34" charset="-120"/>
              </a:rPr>
              <a:t>承辦人員，通知其轉至待處理案件區內。</a:t>
            </a:r>
            <a:endParaRPr kumimoji="1" lang="en-US" altLang="zh-TW" b="1" dirty="0">
              <a:solidFill>
                <a:srgbClr val="C00000"/>
              </a:solidFill>
              <a:latin typeface="微軟正黑體" panose="020B0604030504040204" pitchFamily="34" charset="-120"/>
              <a:ea typeface="微軟正黑體" panose="020B0604030504040204" pitchFamily="34" charset="-120"/>
            </a:endParaRPr>
          </a:p>
        </p:txBody>
      </p:sp>
      <p:pic>
        <p:nvPicPr>
          <p:cNvPr id="144387" name="圖片 2">
            <a:extLst>
              <a:ext uri="{FF2B5EF4-FFF2-40B4-BE49-F238E27FC236}">
                <a16:creationId xmlns:a16="http://schemas.microsoft.com/office/drawing/2014/main" xmlns="" id="{70A9872B-D802-4811-863D-731995809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252413"/>
            <a:ext cx="91281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a:extLst>
              <a:ext uri="{FF2B5EF4-FFF2-40B4-BE49-F238E27FC236}">
                <a16:creationId xmlns:a16="http://schemas.microsoft.com/office/drawing/2014/main" xmlns="" id="{FD48B34D-7588-4F69-AFDA-0BE06B7D1A35}"/>
              </a:ext>
            </a:extLst>
          </p:cNvPr>
          <p:cNvCxnSpPr/>
          <p:nvPr/>
        </p:nvCxnSpPr>
        <p:spPr>
          <a:xfrm flipH="1">
            <a:off x="7464425" y="2504848"/>
            <a:ext cx="1944688" cy="792162"/>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3">
            <a:extLst>
              <a:ext uri="{FF2B5EF4-FFF2-40B4-BE49-F238E27FC236}">
                <a16:creationId xmlns:a16="http://schemas.microsoft.com/office/drawing/2014/main" xmlns="" id="{8B076E37-0C37-4E10-867F-FF8AD83337F3}"/>
              </a:ext>
            </a:extLst>
          </p:cNvPr>
          <p:cNvSpPr txBox="1">
            <a:spLocks noGrp="1"/>
          </p:cNvSpPr>
          <p:nvPr/>
        </p:nvSpPr>
        <p:spPr>
          <a:xfrm>
            <a:off x="9983789" y="6305550"/>
            <a:ext cx="611187" cy="476250"/>
          </a:xfrm>
          <a:prstGeom prst="rect">
            <a:avLst/>
          </a:prstGeom>
          <a:noFill/>
        </p:spPr>
        <p:txBody>
          <a:bodyPr anchor="b"/>
          <a:lstStyle/>
          <a:p>
            <a:pPr algn="ctr" fontAlgn="base">
              <a:spcBef>
                <a:spcPct val="0"/>
              </a:spcBef>
              <a:spcAft>
                <a:spcPct val="0"/>
              </a:spcAft>
              <a:defRPr/>
            </a:pPr>
            <a:r>
              <a:rPr lang="en-US" altLang="zh-TW" sz="1600" b="1" dirty="0">
                <a:solidFill>
                  <a:srgbClr val="0033CC"/>
                </a:solidFill>
                <a:latin typeface="Tahoma" pitchFamily="34" charset="0"/>
                <a:ea typeface="新細明體" panose="02020500000000000000" pitchFamily="18" charset="-120"/>
                <a:cs typeface="Tahoma" pitchFamily="34" charset="0"/>
              </a:rPr>
              <a:t>1</a:t>
            </a:r>
          </a:p>
        </p:txBody>
      </p:sp>
      <p:sp>
        <p:nvSpPr>
          <p:cNvPr id="8" name="TextBox 7">
            <a:extLst>
              <a:ext uri="{FF2B5EF4-FFF2-40B4-BE49-F238E27FC236}">
                <a16:creationId xmlns:a16="http://schemas.microsoft.com/office/drawing/2014/main" xmlns="" id="{06A65612-7D24-47E3-B1F7-FE2ED19FE1D0}"/>
              </a:ext>
            </a:extLst>
          </p:cNvPr>
          <p:cNvSpPr txBox="1">
            <a:spLocks noChangeArrowheads="1"/>
          </p:cNvSpPr>
          <p:nvPr/>
        </p:nvSpPr>
        <p:spPr bwMode="auto">
          <a:xfrm flipH="1">
            <a:off x="2063751" y="2708276"/>
            <a:ext cx="6742113" cy="775597"/>
          </a:xfrm>
          <a:prstGeom prst="rect">
            <a:avLst/>
          </a:prstGeom>
          <a:noFill/>
          <a:ln w="9525">
            <a:noFill/>
            <a:miter lim="800000"/>
            <a:headEnd/>
            <a:tailEnd/>
          </a:ln>
        </p:spPr>
        <p:txBody>
          <a:bodyPr>
            <a:spAutoFit/>
          </a:bodyPr>
          <a:lstStyle/>
          <a:p>
            <a:pPr algn="ctr" fontAlgn="base">
              <a:lnSpc>
                <a:spcPts val="5000"/>
              </a:lnSpc>
              <a:spcBef>
                <a:spcPct val="0"/>
              </a:spcBef>
              <a:spcAft>
                <a:spcPct val="0"/>
              </a:spcAft>
              <a:buSzPct val="100000"/>
              <a:defRPr/>
            </a:pPr>
            <a:r>
              <a:rPr lang="zh-TW" altLang="en-US" sz="6600" b="1" dirty="0">
                <a:solidFill>
                  <a:srgbClr val="179EB0">
                    <a:lumMod val="50000"/>
                  </a:srgbClr>
                </a:solidFill>
                <a:latin typeface="標楷體" pitchFamily="65" charset="-120"/>
                <a:ea typeface="標楷體" pitchFamily="65" charset="-120"/>
                <a:sym typeface="Calibri" pitchFamily="34" charset="0"/>
              </a:rPr>
              <a:t>相關資源利用</a:t>
            </a:r>
            <a:endParaRPr lang="en-US" altLang="zh-TW" sz="6600" b="1" dirty="0">
              <a:solidFill>
                <a:srgbClr val="179EB0">
                  <a:lumMod val="50000"/>
                </a:srgbClr>
              </a:solidFill>
              <a:latin typeface="標楷體" pitchFamily="65" charset="-120"/>
              <a:ea typeface="標楷體" pitchFamily="65" charset="-120"/>
              <a:sym typeface="Calibri" pitchFamily="34" charset="0"/>
            </a:endParaRPr>
          </a:p>
        </p:txBody>
      </p:sp>
      <p:pic>
        <p:nvPicPr>
          <p:cNvPr id="146436" name="圖片 15" descr="business-closing-the-deal-backgrounds-powerpoint.jpg">
            <a:extLst>
              <a:ext uri="{FF2B5EF4-FFF2-40B4-BE49-F238E27FC236}">
                <a16:creationId xmlns:a16="http://schemas.microsoft.com/office/drawing/2014/main" xmlns="" id="{55FDDBC2-9A23-4D01-A183-6712CB547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4726" y="3700463"/>
            <a:ext cx="2963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xmlns="" id="{C3112496-F5CC-4CB4-B5EC-029353E18AC4}"/>
              </a:ext>
            </a:extLst>
          </p:cNvPr>
          <p:cNvSpPr txBox="1"/>
          <p:nvPr/>
        </p:nvSpPr>
        <p:spPr>
          <a:xfrm>
            <a:off x="1547815" y="333374"/>
            <a:ext cx="9144000" cy="646113"/>
          </a:xfrm>
          <a:prstGeom prst="rect">
            <a:avLst/>
          </a:prstGeom>
          <a:noFill/>
        </p:spPr>
        <p:txBody>
          <a:bodyPr>
            <a:spAutoFit/>
          </a:bodyPr>
          <a:lstStyle/>
          <a:p>
            <a:pPr algn="ctr" fontAlgn="base">
              <a:spcBef>
                <a:spcPct val="0"/>
              </a:spcBef>
              <a:spcAft>
                <a:spcPct val="0"/>
              </a:spcAft>
              <a:buSzPct val="100000"/>
              <a:defRPr/>
            </a:pPr>
            <a:r>
              <a:rPr lang="zh-TW" altLang="en-US" sz="3600" b="1" dirty="0">
                <a:solidFill>
                  <a:srgbClr val="179EB0">
                    <a:lumMod val="50000"/>
                  </a:srgbClr>
                </a:solidFill>
                <a:latin typeface="微軟正黑體" panose="020B0604030504040204" pitchFamily="34" charset="-120"/>
                <a:ea typeface="微軟正黑體" panose="020B0604030504040204" pitchFamily="34" charset="-120"/>
                <a:sym typeface="Calibri" pitchFamily="34" charset="0"/>
              </a:rPr>
              <a:t>相關資源利用</a:t>
            </a:r>
          </a:p>
        </p:txBody>
      </p:sp>
      <p:pic>
        <p:nvPicPr>
          <p:cNvPr id="148483" name="圖片 1">
            <a:extLst>
              <a:ext uri="{FF2B5EF4-FFF2-40B4-BE49-F238E27FC236}">
                <a16:creationId xmlns:a16="http://schemas.microsoft.com/office/drawing/2014/main" xmlns="" id="{93151BF2-1FAD-4EFB-A384-2C348DABE7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407" y="1235303"/>
            <a:ext cx="9901408" cy="52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601">
      <a:dk1>
        <a:srgbClr val="4D4D4D"/>
      </a:dk1>
      <a:lt1>
        <a:sysClr val="window" lastClr="FFFFFF"/>
      </a:lt1>
      <a:dk2>
        <a:srgbClr val="4D4D4D"/>
      </a:dk2>
      <a:lt2>
        <a:srgbClr val="FFFFFF"/>
      </a:lt2>
      <a:accent1>
        <a:srgbClr val="956951"/>
      </a:accent1>
      <a:accent2>
        <a:srgbClr val="B07982"/>
      </a:accent2>
      <a:accent3>
        <a:srgbClr val="9D8855"/>
      </a:accent3>
      <a:accent4>
        <a:srgbClr val="62A088"/>
      </a:accent4>
      <a:accent5>
        <a:srgbClr val="5F77AB"/>
      </a:accent5>
      <a:accent6>
        <a:srgbClr val="FFC000"/>
      </a:accent6>
      <a:hlink>
        <a:srgbClr val="2998E3"/>
      </a:hlink>
      <a:folHlink>
        <a:srgbClr val="A5A5A5"/>
      </a:folHlink>
    </a:clrScheme>
    <a:fontScheme name="自定义 12">
      <a:majorFont>
        <a:latin typeface="Tempus Sans ITC"/>
        <a:ea typeface="幼圆"/>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75TGp_happiness_light_ani">
  <a:themeElements>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fontScheme name="575TGp_happiness_light_a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clrMap bg1="lt1" tx1="dk1" bg2="lt2" tx2="dk2" accent1="accent1" accent2="accent2" accent3="accent3" accent4="accent4" accent5="accent5" accent6="accent6" hlink="hlink" folHlink="folHlink"/>
    </a:extraClrScheme>
    <a:extraClrScheme>
      <a:clrScheme name="575TGp_happiness_light_ani 2">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clrMap bg1="lt1" tx1="dk1" bg2="lt2" tx2="dk2" accent1="accent1" accent2="accent2" accent3="accent3" accent4="accent4" accent5="accent5" accent6="accent6" hlink="hlink" folHlink="folHlink"/>
    </a:extraClrScheme>
    <a:extraClrScheme>
      <a:clrScheme name="575TGp_happiness_light_ani 3">
        <a:dk1>
          <a:srgbClr val="000000"/>
        </a:dk1>
        <a:lt1>
          <a:srgbClr val="FFFFFF"/>
        </a:lt1>
        <a:dk2>
          <a:srgbClr val="347436"/>
        </a:dk2>
        <a:lt2>
          <a:srgbClr val="DDDDDD"/>
        </a:lt2>
        <a:accent1>
          <a:srgbClr val="F28C1C"/>
        </a:accent1>
        <a:accent2>
          <a:srgbClr val="77AE26"/>
        </a:accent2>
        <a:accent3>
          <a:srgbClr val="FFFFFF"/>
        </a:accent3>
        <a:accent4>
          <a:srgbClr val="000000"/>
        </a:accent4>
        <a:accent5>
          <a:srgbClr val="F7C5AB"/>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575TGp_happiness_light_ani">
  <a:themeElements>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fontScheme name="575TGp_happiness_light_a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clrMap bg1="lt1" tx1="dk1" bg2="lt2" tx2="dk2" accent1="accent1" accent2="accent2" accent3="accent3" accent4="accent4" accent5="accent5" accent6="accent6" hlink="hlink" folHlink="folHlink"/>
    </a:extraClrScheme>
    <a:extraClrScheme>
      <a:clrScheme name="575TGp_happiness_light_ani 2">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clrMap bg1="lt1" tx1="dk1" bg2="lt2" tx2="dk2" accent1="accent1" accent2="accent2" accent3="accent3" accent4="accent4" accent5="accent5" accent6="accent6" hlink="hlink" folHlink="folHlink"/>
    </a:extraClrScheme>
    <a:extraClrScheme>
      <a:clrScheme name="575TGp_happiness_light_ani 3">
        <a:dk1>
          <a:srgbClr val="000000"/>
        </a:dk1>
        <a:lt1>
          <a:srgbClr val="FFFFFF"/>
        </a:lt1>
        <a:dk2>
          <a:srgbClr val="347436"/>
        </a:dk2>
        <a:lt2>
          <a:srgbClr val="DDDDDD"/>
        </a:lt2>
        <a:accent1>
          <a:srgbClr val="F28C1C"/>
        </a:accent1>
        <a:accent2>
          <a:srgbClr val="77AE26"/>
        </a:accent2>
        <a:accent3>
          <a:srgbClr val="FFFFFF"/>
        </a:accent3>
        <a:accent4>
          <a:srgbClr val="000000"/>
        </a:accent4>
        <a:accent5>
          <a:srgbClr val="F7C5AB"/>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22898</TotalTime>
  <Words>7060</Words>
  <Application>Microsoft Office PowerPoint</Application>
  <PresentationFormat>自訂</PresentationFormat>
  <Paragraphs>647</Paragraphs>
  <Slides>109</Slides>
  <Notes>91</Notes>
  <HiddenSlides>0</HiddenSlides>
  <MMClips>0</MMClips>
  <ScaleCrop>false</ScaleCrop>
  <HeadingPairs>
    <vt:vector size="4" baseType="variant">
      <vt:variant>
        <vt:lpstr>佈景主題</vt:lpstr>
      </vt:variant>
      <vt:variant>
        <vt:i4>4</vt:i4>
      </vt:variant>
      <vt:variant>
        <vt:lpstr>投影片標題</vt:lpstr>
      </vt:variant>
      <vt:variant>
        <vt:i4>109</vt:i4>
      </vt:variant>
    </vt:vector>
  </HeadingPairs>
  <TitlesOfParts>
    <vt:vector size="113" baseType="lpstr">
      <vt:lpstr>Office 主题</vt:lpstr>
      <vt:lpstr>A000120140530A99PPBG</vt:lpstr>
      <vt:lpstr>575TGp_happiness_light_ani</vt:lpstr>
      <vt:lpstr>1_575TGp_happiness_light_ani</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※性別平等教育法 第 2 條</vt:lpstr>
      <vt:lpstr>壹、通報─24小時內完成通報</vt:lpstr>
      <vt:lpstr>壹、通報─24小時內完成通報</vt:lpstr>
      <vt:lpstr>壹、通報─24小時內完成通報</vt:lpstr>
      <vt:lpstr>PowerPoint 簡報</vt:lpstr>
      <vt:lpstr>PowerPoint 簡報</vt:lpstr>
      <vt:lpstr>PowerPoint 簡報</vt:lpstr>
      <vt:lpstr>PowerPoint 簡報</vt:lpstr>
      <vt:lpstr>PowerPoint 簡報</vt:lpstr>
      <vt:lpstr>PowerPoint 簡報</vt:lpstr>
      <vt:lpstr>PowerPoint 簡報</vt:lpstr>
      <vt:lpstr>  校園性侵害、性騷擾或性霸凌事件定義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吳政原</cp:lastModifiedBy>
  <cp:revision>465</cp:revision>
  <cp:lastPrinted>2020-08-17T06:53:45Z</cp:lastPrinted>
  <dcterms:created xsi:type="dcterms:W3CDTF">2016-02-25T11:28:42Z</dcterms:created>
  <dcterms:modified xsi:type="dcterms:W3CDTF">2020-08-27T02:17:22Z</dcterms:modified>
</cp:coreProperties>
</file>